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Akzidenz-Grotesk" panose="020B0604020202020204" charset="0"/>
      <p:regular r:id="rId14"/>
    </p:embeddedFont>
    <p:embeddedFont>
      <p:font typeface="League Spartan" panose="020B0604020202020204" charset="0"/>
      <p:regular r:id="rId15"/>
    </p:embeddedFont>
    <p:embeddedFont>
      <p:font typeface="Playfair Display Italics" panose="020B0604020202020204" charset="0"/>
      <p:regular r:id="rId16"/>
    </p:embeddedFont>
    <p:embeddedFont>
      <p:font typeface="Segment A" panose="020B0604020202020204" charset="0"/>
      <p:regular r:id="rId17"/>
    </p:embeddedFont>
    <p:embeddedFont>
      <p:font typeface="Segment A Bold"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2" d="100"/>
          <a:sy n="72" d="100"/>
        </p:scale>
        <p:origin x="654"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10.jpeg>
</file>

<file path=ppt/media/image11.jpeg>
</file>

<file path=ppt/media/image12.png>
</file>

<file path=ppt/media/image13.svg>
</file>

<file path=ppt/media/image14.png>
</file>

<file path=ppt/media/image15.jpeg>
</file>

<file path=ppt/media/image16.png>
</file>

<file path=ppt/media/image17.jpeg>
</file>

<file path=ppt/media/image18.png>
</file>

<file path=ppt/media/image19.svg>
</file>

<file path=ppt/media/image2.svg>
</file>

<file path=ppt/media/image20.jpeg>
</file>

<file path=ppt/media/image21.jpeg>
</file>

<file path=ppt/media/image22.png>
</file>

<file path=ppt/media/image23.jpeg>
</file>

<file path=ppt/media/image24.jpeg>
</file>

<file path=ppt/media/image25.jpeg>
</file>

<file path=ppt/media/image26.jpeg>
</file>

<file path=ppt/media/image27.jpeg>
</file>

<file path=ppt/media/image3.gif>
</file>

<file path=ppt/media/image4.gif>
</file>

<file path=ppt/media/image5.jpeg>
</file>

<file path=ppt/media/image6.png>
</file>

<file path=ppt/media/image7.sv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gif"/><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 Id="rId5" Type="http://schemas.openxmlformats.org/officeDocument/2006/relationships/image" Target="../media/image13.sv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jpeg"/></Relationships>
</file>

<file path=ppt/slides/_rels/slide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sp>
        <p:nvSpPr>
          <p:cNvPr id="2" name="Freeform 2"/>
          <p:cNvSpPr/>
          <p:nvPr/>
        </p:nvSpPr>
        <p:spPr>
          <a:xfrm>
            <a:off x="13924181" y="4673851"/>
            <a:ext cx="3718283" cy="4114800"/>
          </a:xfrm>
          <a:custGeom>
            <a:avLst/>
            <a:gdLst/>
            <a:ahLst/>
            <a:cxnLst/>
            <a:rect l="l" t="t" r="r" b="b"/>
            <a:pathLst>
              <a:path w="3718283" h="4114800">
                <a:moveTo>
                  <a:pt x="0" y="0"/>
                </a:moveTo>
                <a:lnTo>
                  <a:pt x="3718283" y="0"/>
                </a:lnTo>
                <a:lnTo>
                  <a:pt x="3718283"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pic>
        <p:nvPicPr>
          <p:cNvPr id="3" name="Picture 3"/>
          <p:cNvPicPr>
            <a:picLocks noChangeAspect="1"/>
          </p:cNvPicPr>
          <p:nvPr/>
        </p:nvPicPr>
        <p:blipFill>
          <a:blip r:embed="rId4"/>
          <a:srcRect/>
          <a:stretch>
            <a:fillRect/>
          </a:stretch>
        </p:blipFill>
        <p:spPr>
          <a:xfrm>
            <a:off x="852718" y="0"/>
            <a:ext cx="16230600" cy="3895344"/>
          </a:xfrm>
          <a:prstGeom prst="rect">
            <a:avLst/>
          </a:prstGeom>
        </p:spPr>
      </p:pic>
      <p:pic>
        <p:nvPicPr>
          <p:cNvPr id="4" name="Picture 4"/>
          <p:cNvPicPr>
            <a:picLocks noChangeAspect="1"/>
          </p:cNvPicPr>
          <p:nvPr/>
        </p:nvPicPr>
        <p:blipFill>
          <a:blip r:embed="rId5"/>
          <a:srcRect/>
          <a:stretch>
            <a:fillRect/>
          </a:stretch>
        </p:blipFill>
        <p:spPr>
          <a:xfrm>
            <a:off x="-447278" y="4012625"/>
            <a:ext cx="16230600" cy="5437251"/>
          </a:xfrm>
          <a:prstGeom prst="rect">
            <a:avLst/>
          </a:prstGeom>
        </p:spPr>
      </p:pic>
      <p:sp>
        <p:nvSpPr>
          <p:cNvPr id="5" name="TextBox 5"/>
          <p:cNvSpPr txBox="1"/>
          <p:nvPr/>
        </p:nvSpPr>
        <p:spPr>
          <a:xfrm>
            <a:off x="5701389" y="2909900"/>
            <a:ext cx="6885222" cy="2980619"/>
          </a:xfrm>
          <a:prstGeom prst="rect">
            <a:avLst/>
          </a:prstGeom>
        </p:spPr>
        <p:txBody>
          <a:bodyPr lIns="0" tIns="0" rIns="0" bIns="0" rtlCol="0" anchor="t">
            <a:spAutoFit/>
          </a:bodyPr>
          <a:lstStyle/>
          <a:p>
            <a:pPr algn="ctr">
              <a:lnSpc>
                <a:spcPts val="24440"/>
              </a:lnSpc>
            </a:pPr>
            <a:r>
              <a:rPr lang="en-US" sz="17457">
                <a:solidFill>
                  <a:srgbClr val="FFFFFF"/>
                </a:solidFill>
                <a:latin typeface="Segment A Bold"/>
              </a:rPr>
              <a:t>MORPION PROJECT</a:t>
            </a:r>
          </a:p>
        </p:txBody>
      </p:sp>
      <p:sp>
        <p:nvSpPr>
          <p:cNvPr id="6" name="TextBox 6"/>
          <p:cNvSpPr txBox="1"/>
          <p:nvPr/>
        </p:nvSpPr>
        <p:spPr>
          <a:xfrm>
            <a:off x="6590096" y="6123819"/>
            <a:ext cx="5843734" cy="1148189"/>
          </a:xfrm>
          <a:prstGeom prst="rect">
            <a:avLst/>
          </a:prstGeom>
        </p:spPr>
        <p:txBody>
          <a:bodyPr lIns="0" tIns="0" rIns="0" bIns="0" rtlCol="0" anchor="t">
            <a:spAutoFit/>
          </a:bodyPr>
          <a:lstStyle/>
          <a:p>
            <a:pPr algn="ctr">
              <a:lnSpc>
                <a:spcPts val="4618"/>
              </a:lnSpc>
            </a:pPr>
            <a:r>
              <a:rPr lang="en-US" sz="3298">
                <a:solidFill>
                  <a:srgbClr val="FFFFFF"/>
                </a:solidFill>
                <a:latin typeface="Playfair Display Italics"/>
              </a:rPr>
              <a:t>Ibrahima Sory Diallo </a:t>
            </a:r>
          </a:p>
          <a:p>
            <a:pPr algn="ctr">
              <a:lnSpc>
                <a:spcPts val="4618"/>
              </a:lnSpc>
            </a:pPr>
            <a:r>
              <a:rPr lang="en-US" sz="3298">
                <a:solidFill>
                  <a:srgbClr val="FFFFFF"/>
                </a:solidFill>
                <a:latin typeface="Playfair Display Italics"/>
              </a:rPr>
              <a:t>Franck Lin</a:t>
            </a:r>
          </a:p>
        </p:txBody>
      </p:sp>
      <p:sp>
        <p:nvSpPr>
          <p:cNvPr id="7" name="TextBox 7"/>
          <p:cNvSpPr txBox="1"/>
          <p:nvPr/>
        </p:nvSpPr>
        <p:spPr>
          <a:xfrm>
            <a:off x="7725980" y="3176600"/>
            <a:ext cx="2836041" cy="565535"/>
          </a:xfrm>
          <a:prstGeom prst="rect">
            <a:avLst/>
          </a:prstGeom>
        </p:spPr>
        <p:txBody>
          <a:bodyPr lIns="0" tIns="0" rIns="0" bIns="0" rtlCol="0" anchor="t">
            <a:spAutoFit/>
          </a:bodyPr>
          <a:lstStyle/>
          <a:p>
            <a:pPr algn="ctr">
              <a:lnSpc>
                <a:spcPts val="4618"/>
              </a:lnSpc>
            </a:pPr>
            <a:r>
              <a:rPr lang="en-US" sz="3298">
                <a:solidFill>
                  <a:srgbClr val="FFFFFF"/>
                </a:solidFill>
                <a:latin typeface="Playfair Display Italics"/>
              </a:rPr>
              <a:t>Presentation</a:t>
            </a:r>
          </a:p>
        </p:txBody>
      </p:sp>
      <p:sp>
        <p:nvSpPr>
          <p:cNvPr id="8" name="TextBox 8"/>
          <p:cNvSpPr txBox="1"/>
          <p:nvPr/>
        </p:nvSpPr>
        <p:spPr>
          <a:xfrm>
            <a:off x="252852" y="9354626"/>
            <a:ext cx="4823619" cy="887095"/>
          </a:xfrm>
          <a:prstGeom prst="rect">
            <a:avLst/>
          </a:prstGeom>
        </p:spPr>
        <p:txBody>
          <a:bodyPr lIns="0" tIns="0" rIns="0" bIns="0" rtlCol="0" anchor="t">
            <a:spAutoFit/>
          </a:bodyPr>
          <a:lstStyle/>
          <a:p>
            <a:pPr algn="ctr">
              <a:lnSpc>
                <a:spcPts val="7279"/>
              </a:lnSpc>
            </a:pPr>
            <a:r>
              <a:rPr lang="en-US" sz="5199">
                <a:solidFill>
                  <a:srgbClr val="FFFFFF"/>
                </a:solidFill>
                <a:latin typeface="League Spartan"/>
              </a:rPr>
              <a:t>BTS SIO SLAM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sp>
        <p:nvSpPr>
          <p:cNvPr id="2" name="TextBox 2"/>
          <p:cNvSpPr txBox="1"/>
          <p:nvPr/>
        </p:nvSpPr>
        <p:spPr>
          <a:xfrm>
            <a:off x="2204316" y="2974615"/>
            <a:ext cx="7601429" cy="7588523"/>
          </a:xfrm>
          <a:prstGeom prst="rect">
            <a:avLst/>
          </a:prstGeom>
        </p:spPr>
        <p:txBody>
          <a:bodyPr lIns="0" tIns="0" rIns="0" bIns="0" rtlCol="0" anchor="t">
            <a:spAutoFit/>
          </a:bodyPr>
          <a:lstStyle/>
          <a:p>
            <a:pPr algn="just">
              <a:lnSpc>
                <a:spcPts val="3309"/>
              </a:lnSpc>
            </a:pPr>
            <a:r>
              <a:rPr lang="en-US" sz="2364">
                <a:solidFill>
                  <a:srgbClr val="FFFFFF"/>
                </a:solidFill>
                <a:latin typeface="Akzidenz-Grotesk"/>
              </a:rPr>
              <a:t>Nous envisageons d'améliorer les capacités de l'ordinateur en implémentant des stratégies d'intelligence artificielle plus avancées. Cela pourrait inclure l'utilisation d'algorithmes de recherche comme l'algorithme minimax pour prendre des décisions plus intelligentes pendant le jeu.</a:t>
            </a:r>
          </a:p>
          <a:p>
            <a:pPr algn="just">
              <a:lnSpc>
                <a:spcPts val="3309"/>
              </a:lnSpc>
            </a:pPr>
            <a:r>
              <a:rPr lang="en-US" sz="2364">
                <a:solidFill>
                  <a:srgbClr val="FFFFFF"/>
                </a:solidFill>
                <a:latin typeface="Akzidenz-Grotesk"/>
              </a:rPr>
              <a:t>Nous souhaitons améliorer l'interface graphique en ajoutant des fonctionnalités visuelles plus attrayantes et en améliorant l'expérience utilisateur. Cela pourrait impliquer l'ajout d'animations, de transitions fluides entre les écrans et l'optimisation de la disposition des éléments graphiques.</a:t>
            </a:r>
          </a:p>
          <a:p>
            <a:pPr algn="just">
              <a:lnSpc>
                <a:spcPts val="3309"/>
              </a:lnSpc>
            </a:pPr>
            <a:r>
              <a:rPr lang="en-US" sz="2364">
                <a:solidFill>
                  <a:srgbClr val="FFFFFF"/>
                </a:solidFill>
                <a:latin typeface="Akzidenz-Grotesk"/>
              </a:rPr>
              <a:t>Nous envisageons d'ajouter des fonctionnalités supplémentaires pour enrichir l'expérience de jeu, telles qu'un mode multijoueur en ligne, des statistiques de jeu, des niveaux de difficulté réglables pour l'ordinateur, ou encore des options de personnalisation de l'apparence du jeu.</a:t>
            </a:r>
          </a:p>
          <a:p>
            <a:pPr algn="just">
              <a:lnSpc>
                <a:spcPts val="3309"/>
              </a:lnSpc>
            </a:pPr>
            <a:endParaRPr lang="en-US" sz="2364">
              <a:solidFill>
                <a:srgbClr val="FFFFFF"/>
              </a:solidFill>
              <a:latin typeface="Akzidenz-Grotesk"/>
            </a:endParaRPr>
          </a:p>
        </p:txBody>
      </p:sp>
      <p:sp>
        <p:nvSpPr>
          <p:cNvPr id="3" name="TextBox 3"/>
          <p:cNvSpPr txBox="1"/>
          <p:nvPr/>
        </p:nvSpPr>
        <p:spPr>
          <a:xfrm>
            <a:off x="2204316" y="193833"/>
            <a:ext cx="6785501" cy="1717676"/>
          </a:xfrm>
          <a:prstGeom prst="rect">
            <a:avLst/>
          </a:prstGeom>
        </p:spPr>
        <p:txBody>
          <a:bodyPr lIns="0" tIns="0" rIns="0" bIns="0" rtlCol="0" anchor="t">
            <a:spAutoFit/>
          </a:bodyPr>
          <a:lstStyle/>
          <a:p>
            <a:pPr>
              <a:lnSpc>
                <a:spcPts val="13999"/>
              </a:lnSpc>
            </a:pPr>
            <a:r>
              <a:rPr lang="en-US" sz="9999">
                <a:solidFill>
                  <a:srgbClr val="FFFFFF"/>
                </a:solidFill>
                <a:latin typeface="Segment A Bold"/>
              </a:rPr>
              <a:t>AMÉLIORATIONS POSSIBLES</a:t>
            </a:r>
          </a:p>
        </p:txBody>
      </p:sp>
      <p:grpSp>
        <p:nvGrpSpPr>
          <p:cNvPr id="4" name="Group 4"/>
          <p:cNvGrpSpPr/>
          <p:nvPr/>
        </p:nvGrpSpPr>
        <p:grpSpPr>
          <a:xfrm>
            <a:off x="11065147" y="0"/>
            <a:ext cx="7222853" cy="10287000"/>
            <a:chOff x="0" y="0"/>
            <a:chExt cx="9630471" cy="13716000"/>
          </a:xfrm>
        </p:grpSpPr>
        <p:pic>
          <p:nvPicPr>
            <p:cNvPr id="5" name="Picture 5"/>
            <p:cNvPicPr>
              <a:picLocks noChangeAspect="1"/>
            </p:cNvPicPr>
            <p:nvPr/>
          </p:nvPicPr>
          <p:blipFill>
            <a:blip r:embed="rId2"/>
            <a:srcRect l="26654" r="26654"/>
            <a:stretch>
              <a:fillRect/>
            </a:stretch>
          </p:blipFill>
          <p:spPr>
            <a:xfrm>
              <a:off x="0" y="0"/>
              <a:ext cx="9630471" cy="13716000"/>
            </a:xfrm>
            <a:prstGeom prst="rect">
              <a:avLst/>
            </a:prstGeom>
          </p:spPr>
        </p:pic>
      </p:grpSp>
      <p:grpSp>
        <p:nvGrpSpPr>
          <p:cNvPr id="6" name="Group 6"/>
          <p:cNvGrpSpPr/>
          <p:nvPr/>
        </p:nvGrpSpPr>
        <p:grpSpPr>
          <a:xfrm>
            <a:off x="0" y="0"/>
            <a:ext cx="1253280" cy="10287000"/>
            <a:chOff x="0" y="0"/>
            <a:chExt cx="1671041" cy="13716000"/>
          </a:xfrm>
        </p:grpSpPr>
        <p:pic>
          <p:nvPicPr>
            <p:cNvPr id="7" name="Picture 7"/>
            <p:cNvPicPr>
              <a:picLocks noChangeAspect="1"/>
            </p:cNvPicPr>
            <p:nvPr/>
          </p:nvPicPr>
          <p:blipFill>
            <a:blip r:embed="rId3"/>
            <a:srcRect l="45941" r="45941"/>
            <a:stretch>
              <a:fillRect/>
            </a:stretch>
          </p:blipFill>
          <p:spPr>
            <a:xfrm>
              <a:off x="0" y="0"/>
              <a:ext cx="1671041" cy="13716000"/>
            </a:xfrm>
            <a:prstGeom prst="rect">
              <a:avLst/>
            </a:prstGeom>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3864925"/>
            <a:chOff x="0" y="0"/>
            <a:chExt cx="24384000" cy="5153233"/>
          </a:xfrm>
        </p:grpSpPr>
        <p:pic>
          <p:nvPicPr>
            <p:cNvPr id="3" name="Picture 3"/>
            <p:cNvPicPr>
              <a:picLocks noChangeAspect="1"/>
            </p:cNvPicPr>
            <p:nvPr/>
          </p:nvPicPr>
          <p:blipFill>
            <a:blip r:embed="rId2"/>
            <a:srcRect t="34139" b="34139"/>
            <a:stretch>
              <a:fillRect/>
            </a:stretch>
          </p:blipFill>
          <p:spPr>
            <a:xfrm>
              <a:off x="0" y="0"/>
              <a:ext cx="24384000" cy="5153233"/>
            </a:xfrm>
            <a:prstGeom prst="rect">
              <a:avLst/>
            </a:prstGeom>
          </p:spPr>
        </p:pic>
      </p:grpSp>
      <p:sp>
        <p:nvSpPr>
          <p:cNvPr id="4" name="TextBox 4"/>
          <p:cNvSpPr txBox="1"/>
          <p:nvPr/>
        </p:nvSpPr>
        <p:spPr>
          <a:xfrm>
            <a:off x="1028700" y="4131625"/>
            <a:ext cx="2778914" cy="1717676"/>
          </a:xfrm>
          <a:prstGeom prst="rect">
            <a:avLst/>
          </a:prstGeom>
        </p:spPr>
        <p:txBody>
          <a:bodyPr lIns="0" tIns="0" rIns="0" bIns="0" rtlCol="0" anchor="t">
            <a:spAutoFit/>
          </a:bodyPr>
          <a:lstStyle/>
          <a:p>
            <a:pPr>
              <a:lnSpc>
                <a:spcPts val="13999"/>
              </a:lnSpc>
            </a:pPr>
            <a:r>
              <a:rPr lang="en-US" sz="9999">
                <a:solidFill>
                  <a:srgbClr val="FFFFFF"/>
                </a:solidFill>
                <a:latin typeface="Segment A Bold"/>
              </a:rPr>
              <a:t>CONCLUSION</a:t>
            </a:r>
          </a:p>
        </p:txBody>
      </p:sp>
      <p:sp>
        <p:nvSpPr>
          <p:cNvPr id="5" name="TextBox 5"/>
          <p:cNvSpPr txBox="1"/>
          <p:nvPr/>
        </p:nvSpPr>
        <p:spPr>
          <a:xfrm>
            <a:off x="1028700" y="6220776"/>
            <a:ext cx="16575030" cy="3461658"/>
          </a:xfrm>
          <a:prstGeom prst="rect">
            <a:avLst/>
          </a:prstGeom>
        </p:spPr>
        <p:txBody>
          <a:bodyPr lIns="0" tIns="0" rIns="0" bIns="0" rtlCol="0" anchor="t">
            <a:spAutoFit/>
          </a:bodyPr>
          <a:lstStyle/>
          <a:p>
            <a:pPr>
              <a:lnSpc>
                <a:spcPts val="3449"/>
              </a:lnSpc>
            </a:pPr>
            <a:r>
              <a:rPr lang="en-US" sz="2464">
                <a:solidFill>
                  <a:srgbClr val="FFFFFF"/>
                </a:solidFill>
                <a:latin typeface="Akzidenz-Grotesk"/>
              </a:rPr>
              <a:t>Nous avons réussi à développer un jeu de Morpion fonctionnel avec une interface graphique conviviale en utilisant Java et la bibliothèque Swing. Notre jeu offre une expérience de jeu agréable et interactive pour les joueurs.</a:t>
            </a:r>
          </a:p>
          <a:p>
            <a:pPr>
              <a:lnSpc>
                <a:spcPts val="3449"/>
              </a:lnSpc>
            </a:pPr>
            <a:endParaRPr lang="en-US" sz="2464">
              <a:solidFill>
                <a:srgbClr val="FFFFFF"/>
              </a:solidFill>
              <a:latin typeface="Akzidenz-Grotesk"/>
            </a:endParaRPr>
          </a:p>
          <a:p>
            <a:pPr>
              <a:lnSpc>
                <a:spcPts val="3449"/>
              </a:lnSpc>
            </a:pPr>
            <a:r>
              <a:rPr lang="en-US" sz="2464">
                <a:solidFill>
                  <a:srgbClr val="FFFFFF"/>
                </a:solidFill>
                <a:latin typeface="Akzidenz-Grotesk"/>
              </a:rPr>
              <a:t> Nous avons rencontré plusieurs défis tout au long du projet, notamment la gestion de la logique du jeu, la conception de l'interface graphique et l'optimisation des performances. Cependant, grâce à une collaboration efficace et à une résolution proactive des problèmes, nous avons pu surmonter ces obstacles avec succès.</a:t>
            </a:r>
          </a:p>
          <a:p>
            <a:pPr>
              <a:lnSpc>
                <a:spcPts val="3449"/>
              </a:lnSpc>
            </a:pPr>
            <a:endParaRPr lang="en-US" sz="2464">
              <a:solidFill>
                <a:srgbClr val="FFFFFF"/>
              </a:solidFill>
              <a:latin typeface="Akzidenz-Grotesk"/>
            </a:endParaRPr>
          </a:p>
          <a:p>
            <a:pPr>
              <a:lnSpc>
                <a:spcPts val="3449"/>
              </a:lnSpc>
            </a:pPr>
            <a:endParaRPr lang="en-US" sz="2464">
              <a:solidFill>
                <a:srgbClr val="FFFFFF"/>
              </a:solidFill>
              <a:latin typeface="Akzidenz-Grotesk"/>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028700" y="305822"/>
            <a:ext cx="4823905" cy="1717676"/>
          </a:xfrm>
          <a:prstGeom prst="rect">
            <a:avLst/>
          </a:prstGeom>
        </p:spPr>
        <p:txBody>
          <a:bodyPr lIns="0" tIns="0" rIns="0" bIns="0" rtlCol="0" anchor="t">
            <a:spAutoFit/>
          </a:bodyPr>
          <a:lstStyle/>
          <a:p>
            <a:pPr>
              <a:lnSpc>
                <a:spcPts val="13999"/>
              </a:lnSpc>
            </a:pPr>
            <a:r>
              <a:rPr lang="en-US" sz="9999">
                <a:solidFill>
                  <a:srgbClr val="FFFFFF"/>
                </a:solidFill>
                <a:latin typeface="Segment A Bold"/>
              </a:rPr>
              <a:t>BILAN</a:t>
            </a:r>
          </a:p>
        </p:txBody>
      </p:sp>
      <p:sp>
        <p:nvSpPr>
          <p:cNvPr id="4" name="TextBox 4"/>
          <p:cNvSpPr txBox="1"/>
          <p:nvPr/>
        </p:nvSpPr>
        <p:spPr>
          <a:xfrm>
            <a:off x="664346" y="2666366"/>
            <a:ext cx="16482965" cy="7271658"/>
          </a:xfrm>
          <a:prstGeom prst="rect">
            <a:avLst/>
          </a:prstGeom>
        </p:spPr>
        <p:txBody>
          <a:bodyPr lIns="0" tIns="0" rIns="0" bIns="0" rtlCol="0" anchor="t">
            <a:spAutoFit/>
          </a:bodyPr>
          <a:lstStyle/>
          <a:p>
            <a:pPr>
              <a:lnSpc>
                <a:spcPts val="3449"/>
              </a:lnSpc>
            </a:pPr>
            <a:r>
              <a:rPr lang="en-US" sz="2464">
                <a:solidFill>
                  <a:srgbClr val="FFFFFF"/>
                </a:solidFill>
                <a:latin typeface="Akzidenz-Grotesk"/>
              </a:rPr>
              <a:t>Ce projet de jeu de Morpion a été une expérience extrêmement enrichissante, nous permettant d'acquérir de nouvelles compétences et de consolider nos connaissances en programmation et en conception logicielle. Voici quelques points clés que nous avons appris tout au long de ce projet :</a:t>
            </a:r>
          </a:p>
          <a:p>
            <a:pPr>
              <a:lnSpc>
                <a:spcPts val="3449"/>
              </a:lnSpc>
            </a:pPr>
            <a:endParaRPr lang="en-US" sz="2464">
              <a:solidFill>
                <a:srgbClr val="FFFFFF"/>
              </a:solidFill>
              <a:latin typeface="Akzidenz-Grotesk"/>
            </a:endParaRPr>
          </a:p>
          <a:p>
            <a:pPr marL="532029" lvl="1" indent="-266014">
              <a:lnSpc>
                <a:spcPts val="4041"/>
              </a:lnSpc>
              <a:buFont typeface="Arial"/>
              <a:buChar char="•"/>
            </a:pPr>
            <a:r>
              <a:rPr lang="en-US" sz="2464">
                <a:solidFill>
                  <a:srgbClr val="0CC0DF"/>
                </a:solidFill>
                <a:latin typeface="Akzidenz-Grotesk"/>
              </a:rPr>
              <a:t>Maîtrise de Java et de la bibliothèque Swing : </a:t>
            </a:r>
            <a:r>
              <a:rPr lang="en-US" sz="2464">
                <a:solidFill>
                  <a:srgbClr val="FFFFFF"/>
                </a:solidFill>
                <a:latin typeface="Akzidenz-Grotesk"/>
              </a:rPr>
              <a:t>Nous avons approfondi nos compétences en programmation Java et en utilisant la bibliothèque Swing pour créer une interface graphique interactive et fonctionnelle.</a:t>
            </a:r>
          </a:p>
          <a:p>
            <a:pPr marL="532029" lvl="1" indent="-266014">
              <a:lnSpc>
                <a:spcPts val="4041"/>
              </a:lnSpc>
              <a:buFont typeface="Arial"/>
              <a:buChar char="•"/>
            </a:pPr>
            <a:r>
              <a:rPr lang="en-US" sz="2464">
                <a:solidFill>
                  <a:srgbClr val="0CC0DF"/>
                </a:solidFill>
                <a:latin typeface="Akzidenz-Grotesk"/>
              </a:rPr>
              <a:t>Gestion de la logique du jeu : </a:t>
            </a:r>
            <a:r>
              <a:rPr lang="en-US" sz="2464">
                <a:solidFill>
                  <a:srgbClr val="FFFFFF"/>
                </a:solidFill>
                <a:latin typeface="Akzidenz-Grotesk"/>
              </a:rPr>
              <a:t>Nous avons appris à concevoir et à implémenter la logique du jeu du Morpion, y compris la détection de la victoire, la gestion des tours entre les joueurs et la réinitialisation de la partie.</a:t>
            </a:r>
          </a:p>
          <a:p>
            <a:pPr marL="532029" lvl="1" indent="-266014">
              <a:lnSpc>
                <a:spcPts val="4041"/>
              </a:lnSpc>
              <a:buFont typeface="Arial"/>
              <a:buChar char="•"/>
            </a:pPr>
            <a:r>
              <a:rPr lang="en-US" sz="2464">
                <a:solidFill>
                  <a:srgbClr val="0CC0DF"/>
                </a:solidFill>
                <a:latin typeface="Akzidenz-Grotesk"/>
              </a:rPr>
              <a:t>Travail en équipe : </a:t>
            </a:r>
            <a:r>
              <a:rPr lang="en-US" sz="2464">
                <a:solidFill>
                  <a:srgbClr val="FFFFFF"/>
                </a:solidFill>
                <a:latin typeface="Akzidenz-Grotesk"/>
              </a:rPr>
              <a:t>Ce projet nous a permis de travailler en équipe de manière collaborative et efficace, en répartissant les tâches, en partageant les idées et en résolvant les problèmes ensemble.</a:t>
            </a:r>
          </a:p>
          <a:p>
            <a:pPr marL="532029" lvl="1" indent="-266014">
              <a:lnSpc>
                <a:spcPts val="4041"/>
              </a:lnSpc>
              <a:buFont typeface="Arial"/>
              <a:buChar char="•"/>
            </a:pPr>
            <a:r>
              <a:rPr lang="en-US" sz="2464">
                <a:solidFill>
                  <a:srgbClr val="0CC0DF"/>
                </a:solidFill>
                <a:latin typeface="Akzidenz-Grotesk"/>
              </a:rPr>
              <a:t>Résolution de problèmes : </a:t>
            </a:r>
            <a:r>
              <a:rPr lang="en-US" sz="2464">
                <a:solidFill>
                  <a:srgbClr val="FFFFFF"/>
                </a:solidFill>
                <a:latin typeface="Akzidenz-Grotesk"/>
              </a:rPr>
              <a:t>Nous avons été confrontés à plusieurs défis techniques tout au long du projet, et nous avons appris à les aborder de manière proactive en utilisant des méthodes de débogage et de recherche efficaces.</a:t>
            </a:r>
          </a:p>
          <a:p>
            <a:pPr marL="532029" lvl="1" indent="-266014">
              <a:lnSpc>
                <a:spcPts val="4041"/>
              </a:lnSpc>
              <a:buFont typeface="Arial"/>
              <a:buChar char="•"/>
            </a:pPr>
            <a:r>
              <a:rPr lang="en-US" sz="2464">
                <a:solidFill>
                  <a:srgbClr val="0CC0DF"/>
                </a:solidFill>
                <a:latin typeface="Akzidenz-Grotesk"/>
              </a:rPr>
              <a:t>Gestion du temps et de la planification : </a:t>
            </a:r>
            <a:r>
              <a:rPr lang="en-US" sz="2464">
                <a:solidFill>
                  <a:srgbClr val="FFFFFF"/>
                </a:solidFill>
                <a:latin typeface="Akzidenz-Grotesk"/>
              </a:rPr>
              <a:t>Nous avons amélioré nos compétences en gestion du temps et en planification de projet, en respectant les délais et en organisant notre travail de manière efficace pour atteindre nos objectifs.</a:t>
            </a:r>
          </a:p>
          <a:p>
            <a:pPr>
              <a:lnSpc>
                <a:spcPts val="3449"/>
              </a:lnSpc>
            </a:pPr>
            <a:endParaRPr lang="en-US" sz="2464">
              <a:solidFill>
                <a:srgbClr val="FFFFFF"/>
              </a:solidFill>
              <a:latin typeface="Akzidenz-Grotesk"/>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grpSp>
        <p:nvGrpSpPr>
          <p:cNvPr id="2" name="Group 2"/>
          <p:cNvGrpSpPr/>
          <p:nvPr/>
        </p:nvGrpSpPr>
        <p:grpSpPr>
          <a:xfrm>
            <a:off x="6728137" y="0"/>
            <a:ext cx="11559863" cy="10287000"/>
            <a:chOff x="0" y="0"/>
            <a:chExt cx="15413151" cy="13716000"/>
          </a:xfrm>
        </p:grpSpPr>
        <p:pic>
          <p:nvPicPr>
            <p:cNvPr id="3" name="Picture 3"/>
            <p:cNvPicPr>
              <a:picLocks noChangeAspect="1"/>
            </p:cNvPicPr>
            <p:nvPr/>
          </p:nvPicPr>
          <p:blipFill>
            <a:blip r:embed="rId2"/>
            <a:srcRect t="5505" b="5505"/>
            <a:stretch>
              <a:fillRect/>
            </a:stretch>
          </p:blipFill>
          <p:spPr>
            <a:xfrm>
              <a:off x="0" y="0"/>
              <a:ext cx="15413151" cy="13716000"/>
            </a:xfrm>
            <a:prstGeom prst="rect">
              <a:avLst/>
            </a:prstGeom>
          </p:spPr>
        </p:pic>
      </p:grpSp>
      <p:sp>
        <p:nvSpPr>
          <p:cNvPr id="4" name="Freeform 4"/>
          <p:cNvSpPr/>
          <p:nvPr/>
        </p:nvSpPr>
        <p:spPr>
          <a:xfrm>
            <a:off x="1425384" y="2023497"/>
            <a:ext cx="4270075" cy="4114800"/>
          </a:xfrm>
          <a:custGeom>
            <a:avLst/>
            <a:gdLst/>
            <a:ahLst/>
            <a:cxnLst/>
            <a:rect l="l" t="t" r="r" b="b"/>
            <a:pathLst>
              <a:path w="4270075" h="4114800">
                <a:moveTo>
                  <a:pt x="0" y="0"/>
                </a:moveTo>
                <a:lnTo>
                  <a:pt x="4270075" y="0"/>
                </a:lnTo>
                <a:lnTo>
                  <a:pt x="4270075"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5" name="TextBox 5"/>
          <p:cNvSpPr txBox="1"/>
          <p:nvPr/>
        </p:nvSpPr>
        <p:spPr>
          <a:xfrm>
            <a:off x="82161" y="5359582"/>
            <a:ext cx="6956522" cy="4556125"/>
          </a:xfrm>
          <a:prstGeom prst="rect">
            <a:avLst/>
          </a:prstGeom>
        </p:spPr>
        <p:txBody>
          <a:bodyPr lIns="0" tIns="0" rIns="0" bIns="0" rtlCol="0" anchor="t">
            <a:spAutoFit/>
          </a:bodyPr>
          <a:lstStyle/>
          <a:p>
            <a:pPr marL="539749" lvl="1" indent="-269875">
              <a:lnSpc>
                <a:spcPts val="3499"/>
              </a:lnSpc>
              <a:buFont typeface="Arial"/>
              <a:buChar char="•"/>
            </a:pPr>
            <a:r>
              <a:rPr lang="en-US" sz="2499">
                <a:solidFill>
                  <a:srgbClr val="FFFFFF"/>
                </a:solidFill>
                <a:latin typeface="Akzidenz-Grotesk"/>
              </a:rPr>
              <a:t>Introduction</a:t>
            </a:r>
          </a:p>
          <a:p>
            <a:pPr marL="539749" lvl="1" indent="-269875">
              <a:lnSpc>
                <a:spcPts val="3499"/>
              </a:lnSpc>
              <a:buFont typeface="Arial"/>
              <a:buChar char="•"/>
            </a:pPr>
            <a:r>
              <a:rPr lang="en-US" sz="2499">
                <a:solidFill>
                  <a:srgbClr val="FFFFFF"/>
                </a:solidFill>
                <a:latin typeface="Akzidenz-Grotesk"/>
              </a:rPr>
              <a:t>conception du jeu</a:t>
            </a:r>
          </a:p>
          <a:p>
            <a:pPr marL="539749" lvl="1" indent="-269875">
              <a:lnSpc>
                <a:spcPts val="3499"/>
              </a:lnSpc>
              <a:buFont typeface="Arial"/>
              <a:buChar char="•"/>
            </a:pPr>
            <a:r>
              <a:rPr lang="en-US" sz="2499">
                <a:solidFill>
                  <a:srgbClr val="FFFFFF"/>
                </a:solidFill>
                <a:latin typeface="Akzidenz-Grotesk"/>
              </a:rPr>
              <a:t>diagramme de gantt</a:t>
            </a:r>
          </a:p>
          <a:p>
            <a:pPr marL="539749" lvl="1" indent="-269875">
              <a:lnSpc>
                <a:spcPts val="3499"/>
              </a:lnSpc>
              <a:buFont typeface="Arial"/>
              <a:buChar char="•"/>
            </a:pPr>
            <a:r>
              <a:rPr lang="en-US" sz="2499">
                <a:solidFill>
                  <a:srgbClr val="FFFFFF"/>
                </a:solidFill>
                <a:latin typeface="Akzidenz-Grotesk"/>
              </a:rPr>
              <a:t>Team</a:t>
            </a:r>
          </a:p>
          <a:p>
            <a:pPr marL="539749" lvl="1" indent="-269875">
              <a:lnSpc>
                <a:spcPts val="3499"/>
              </a:lnSpc>
              <a:buFont typeface="Arial"/>
              <a:buChar char="•"/>
            </a:pPr>
            <a:r>
              <a:rPr lang="en-US" sz="2499">
                <a:solidFill>
                  <a:srgbClr val="FFFFFF"/>
                </a:solidFill>
                <a:latin typeface="Akzidenz-Grotesk"/>
              </a:rPr>
              <a:t>Implémentation</a:t>
            </a:r>
          </a:p>
          <a:p>
            <a:pPr marL="539749" lvl="1" indent="-269875">
              <a:lnSpc>
                <a:spcPts val="3499"/>
              </a:lnSpc>
              <a:buFont typeface="Arial"/>
              <a:buChar char="•"/>
            </a:pPr>
            <a:r>
              <a:rPr lang="en-US" sz="2499">
                <a:solidFill>
                  <a:srgbClr val="FFFFFF"/>
                </a:solidFill>
                <a:latin typeface="Akzidenz-Grotesk"/>
              </a:rPr>
              <a:t>Fonctionnalités</a:t>
            </a:r>
          </a:p>
          <a:p>
            <a:pPr marL="539749" lvl="1" indent="-269875">
              <a:lnSpc>
                <a:spcPts val="3499"/>
              </a:lnSpc>
              <a:buFont typeface="Arial"/>
              <a:buChar char="•"/>
            </a:pPr>
            <a:r>
              <a:rPr lang="en-US" sz="2499">
                <a:solidFill>
                  <a:srgbClr val="FFFFFF"/>
                </a:solidFill>
                <a:latin typeface="Akzidenz-Grotesk"/>
              </a:rPr>
              <a:t>Interface graphique</a:t>
            </a:r>
          </a:p>
          <a:p>
            <a:pPr marL="539749" lvl="1" indent="-269875">
              <a:lnSpc>
                <a:spcPts val="3499"/>
              </a:lnSpc>
              <a:buFont typeface="Arial"/>
              <a:buChar char="•"/>
            </a:pPr>
            <a:r>
              <a:rPr lang="en-US" sz="2499">
                <a:solidFill>
                  <a:srgbClr val="FFFFFF"/>
                </a:solidFill>
                <a:latin typeface="Akzidenz-Grotesk"/>
              </a:rPr>
              <a:t>Améliorations possibles</a:t>
            </a:r>
          </a:p>
          <a:p>
            <a:pPr marL="539749" lvl="1" indent="-269875">
              <a:lnSpc>
                <a:spcPts val="3499"/>
              </a:lnSpc>
              <a:buFont typeface="Arial"/>
              <a:buChar char="•"/>
            </a:pPr>
            <a:r>
              <a:rPr lang="en-US" sz="2499">
                <a:solidFill>
                  <a:srgbClr val="FFFFFF"/>
                </a:solidFill>
                <a:latin typeface="Akzidenz-Grotesk"/>
              </a:rPr>
              <a:t>Conclusion</a:t>
            </a:r>
          </a:p>
          <a:p>
            <a:pPr marL="539749" lvl="1" indent="-269875">
              <a:lnSpc>
                <a:spcPts val="3499"/>
              </a:lnSpc>
              <a:buFont typeface="Arial"/>
              <a:buChar char="•"/>
            </a:pPr>
            <a:r>
              <a:rPr lang="en-US" sz="2499">
                <a:solidFill>
                  <a:srgbClr val="FFFFFF"/>
                </a:solidFill>
                <a:latin typeface="Akzidenz-Grotesk"/>
              </a:rPr>
              <a:t>Bilan</a:t>
            </a:r>
          </a:p>
        </p:txBody>
      </p:sp>
      <p:sp>
        <p:nvSpPr>
          <p:cNvPr id="6" name="TextBox 6"/>
          <p:cNvSpPr txBox="1"/>
          <p:nvPr/>
        </p:nvSpPr>
        <p:spPr>
          <a:xfrm>
            <a:off x="1028700" y="305822"/>
            <a:ext cx="2531722" cy="1717676"/>
          </a:xfrm>
          <a:prstGeom prst="rect">
            <a:avLst/>
          </a:prstGeom>
        </p:spPr>
        <p:txBody>
          <a:bodyPr lIns="0" tIns="0" rIns="0" bIns="0" rtlCol="0" anchor="t">
            <a:spAutoFit/>
          </a:bodyPr>
          <a:lstStyle/>
          <a:p>
            <a:pPr>
              <a:lnSpc>
                <a:spcPts val="13999"/>
              </a:lnSpc>
            </a:pPr>
            <a:r>
              <a:rPr lang="en-US" sz="9999">
                <a:solidFill>
                  <a:srgbClr val="FFFFFF"/>
                </a:solidFill>
                <a:latin typeface="Segment A Bold"/>
              </a:rPr>
              <a:t>SOMMAIRE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grpSp>
        <p:nvGrpSpPr>
          <p:cNvPr id="2" name="Group 2"/>
          <p:cNvGrpSpPr/>
          <p:nvPr/>
        </p:nvGrpSpPr>
        <p:grpSpPr>
          <a:xfrm>
            <a:off x="11065147" y="0"/>
            <a:ext cx="7222853" cy="10287000"/>
            <a:chOff x="0" y="0"/>
            <a:chExt cx="9630471" cy="13716000"/>
          </a:xfrm>
        </p:grpSpPr>
        <p:pic>
          <p:nvPicPr>
            <p:cNvPr id="3" name="Picture 3"/>
            <p:cNvPicPr>
              <a:picLocks noChangeAspect="1"/>
            </p:cNvPicPr>
            <p:nvPr/>
          </p:nvPicPr>
          <p:blipFill>
            <a:blip r:embed="rId2"/>
            <a:srcRect l="26566" r="26566"/>
            <a:stretch>
              <a:fillRect/>
            </a:stretch>
          </p:blipFill>
          <p:spPr>
            <a:xfrm>
              <a:off x="0" y="0"/>
              <a:ext cx="9630471" cy="13716000"/>
            </a:xfrm>
            <a:prstGeom prst="rect">
              <a:avLst/>
            </a:prstGeom>
          </p:spPr>
        </p:pic>
      </p:grpSp>
      <p:grpSp>
        <p:nvGrpSpPr>
          <p:cNvPr id="4" name="Group 4"/>
          <p:cNvGrpSpPr/>
          <p:nvPr/>
        </p:nvGrpSpPr>
        <p:grpSpPr>
          <a:xfrm>
            <a:off x="0" y="0"/>
            <a:ext cx="1253280" cy="10287000"/>
            <a:chOff x="0" y="0"/>
            <a:chExt cx="1671041" cy="13716000"/>
          </a:xfrm>
        </p:grpSpPr>
        <p:pic>
          <p:nvPicPr>
            <p:cNvPr id="5" name="Picture 5"/>
            <p:cNvPicPr>
              <a:picLocks noChangeAspect="1"/>
            </p:cNvPicPr>
            <p:nvPr/>
          </p:nvPicPr>
          <p:blipFill>
            <a:blip r:embed="rId3"/>
            <a:srcRect l="45431" r="45431"/>
            <a:stretch>
              <a:fillRect/>
            </a:stretch>
          </p:blipFill>
          <p:spPr>
            <a:xfrm>
              <a:off x="0" y="0"/>
              <a:ext cx="1671041" cy="13716000"/>
            </a:xfrm>
            <a:prstGeom prst="rect">
              <a:avLst/>
            </a:prstGeom>
          </p:spPr>
        </p:pic>
      </p:grpSp>
      <p:sp>
        <p:nvSpPr>
          <p:cNvPr id="6" name="TextBox 6"/>
          <p:cNvSpPr txBox="1"/>
          <p:nvPr/>
        </p:nvSpPr>
        <p:spPr>
          <a:xfrm>
            <a:off x="1878548" y="3810482"/>
            <a:ext cx="7601429" cy="5686613"/>
          </a:xfrm>
          <a:prstGeom prst="rect">
            <a:avLst/>
          </a:prstGeom>
        </p:spPr>
        <p:txBody>
          <a:bodyPr lIns="0" tIns="0" rIns="0" bIns="0" rtlCol="0" anchor="t">
            <a:spAutoFit/>
          </a:bodyPr>
          <a:lstStyle/>
          <a:p>
            <a:pPr>
              <a:lnSpc>
                <a:spcPts val="3449"/>
              </a:lnSpc>
            </a:pPr>
            <a:r>
              <a:rPr lang="en-US" sz="2464">
                <a:solidFill>
                  <a:srgbClr val="FFFFFF"/>
                </a:solidFill>
                <a:latin typeface="Akzidenz-Grotesk"/>
              </a:rPr>
              <a:t>Le Morpion est un jeu classique où deux joueurs s'affrontent pour aligner trois symboles identiques sur une grille de 3x3 cases.</a:t>
            </a:r>
          </a:p>
          <a:p>
            <a:pPr>
              <a:lnSpc>
                <a:spcPts val="3449"/>
              </a:lnSpc>
            </a:pPr>
            <a:endParaRPr lang="en-US" sz="2464">
              <a:solidFill>
                <a:srgbClr val="FFFFFF"/>
              </a:solidFill>
              <a:latin typeface="Akzidenz-Grotesk"/>
            </a:endParaRPr>
          </a:p>
          <a:p>
            <a:pPr>
              <a:lnSpc>
                <a:spcPts val="3449"/>
              </a:lnSpc>
            </a:pPr>
            <a:r>
              <a:rPr lang="en-US" sz="2464">
                <a:solidFill>
                  <a:srgbClr val="FFFFFF"/>
                </a:solidFill>
                <a:latin typeface="Akzidenz-Grotesk"/>
              </a:rPr>
              <a:t> Nous avons choisi ce projet pour allier plaisir du jeu et apprentissage de la programmation.</a:t>
            </a:r>
          </a:p>
          <a:p>
            <a:pPr>
              <a:lnSpc>
                <a:spcPts val="3449"/>
              </a:lnSpc>
            </a:pPr>
            <a:endParaRPr lang="en-US" sz="2464">
              <a:solidFill>
                <a:srgbClr val="FFFFFF"/>
              </a:solidFill>
              <a:latin typeface="Akzidenz-Grotesk"/>
            </a:endParaRPr>
          </a:p>
          <a:p>
            <a:pPr>
              <a:lnSpc>
                <a:spcPts val="3449"/>
              </a:lnSpc>
            </a:pPr>
            <a:r>
              <a:rPr lang="en-US" sz="2464">
                <a:solidFill>
                  <a:srgbClr val="FFFFFF"/>
                </a:solidFill>
                <a:latin typeface="Akzidenz-Grotesk"/>
              </a:rPr>
              <a:t> Notre objectif est de créer une version graphique du Morpion en Java, avec une interface conviviale et des fonctionnalités de jeu de base.</a:t>
            </a:r>
          </a:p>
          <a:p>
            <a:pPr>
              <a:lnSpc>
                <a:spcPts val="3449"/>
              </a:lnSpc>
            </a:pPr>
            <a:endParaRPr lang="en-US" sz="2464">
              <a:solidFill>
                <a:srgbClr val="FFFFFF"/>
              </a:solidFill>
              <a:latin typeface="Akzidenz-Grotesk"/>
            </a:endParaRPr>
          </a:p>
          <a:p>
            <a:pPr>
              <a:lnSpc>
                <a:spcPts val="3449"/>
              </a:lnSpc>
            </a:pPr>
            <a:r>
              <a:rPr lang="en-US" sz="2464">
                <a:solidFill>
                  <a:srgbClr val="FFFFFF"/>
                </a:solidFill>
                <a:latin typeface="Akzidenz-Grotesk"/>
              </a:rPr>
              <a:t> </a:t>
            </a:r>
          </a:p>
          <a:p>
            <a:pPr>
              <a:lnSpc>
                <a:spcPts val="3449"/>
              </a:lnSpc>
            </a:pPr>
            <a:endParaRPr lang="en-US" sz="2464">
              <a:solidFill>
                <a:srgbClr val="FFFFFF"/>
              </a:solidFill>
              <a:latin typeface="Akzidenz-Grotesk"/>
            </a:endParaRPr>
          </a:p>
        </p:txBody>
      </p:sp>
      <p:sp>
        <p:nvSpPr>
          <p:cNvPr id="7" name="TextBox 7"/>
          <p:cNvSpPr txBox="1"/>
          <p:nvPr/>
        </p:nvSpPr>
        <p:spPr>
          <a:xfrm>
            <a:off x="2358499" y="305822"/>
            <a:ext cx="3900436" cy="1717676"/>
          </a:xfrm>
          <a:prstGeom prst="rect">
            <a:avLst/>
          </a:prstGeom>
        </p:spPr>
        <p:txBody>
          <a:bodyPr lIns="0" tIns="0" rIns="0" bIns="0" rtlCol="0" anchor="t">
            <a:spAutoFit/>
          </a:bodyPr>
          <a:lstStyle/>
          <a:p>
            <a:pPr>
              <a:lnSpc>
                <a:spcPts val="13999"/>
              </a:lnSpc>
            </a:pPr>
            <a:r>
              <a:rPr lang="en-US" sz="9999">
                <a:solidFill>
                  <a:srgbClr val="FFFFFF"/>
                </a:solidFill>
                <a:latin typeface="Segment A Bold"/>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sp>
        <p:nvSpPr>
          <p:cNvPr id="2" name="TextBox 2"/>
          <p:cNvSpPr txBox="1"/>
          <p:nvPr/>
        </p:nvSpPr>
        <p:spPr>
          <a:xfrm>
            <a:off x="8088771" y="2431688"/>
            <a:ext cx="7040751" cy="6121533"/>
          </a:xfrm>
          <a:prstGeom prst="rect">
            <a:avLst/>
          </a:prstGeom>
        </p:spPr>
        <p:txBody>
          <a:bodyPr lIns="0" tIns="0" rIns="0" bIns="0" rtlCol="0" anchor="t">
            <a:spAutoFit/>
          </a:bodyPr>
          <a:lstStyle/>
          <a:p>
            <a:pPr>
              <a:lnSpc>
                <a:spcPts val="3449"/>
              </a:lnSpc>
            </a:pPr>
            <a:r>
              <a:rPr lang="en-US" sz="2464">
                <a:solidFill>
                  <a:srgbClr val="FFFFFF"/>
                </a:solidFill>
                <a:latin typeface="Akzidenz-Grotesk"/>
              </a:rPr>
              <a:t>Nous avons opté pour une interface graphique en Java avec la bibliothèque Swing pour offrir une expérience utilisateur intuitive et visuellement attrayante.</a:t>
            </a:r>
          </a:p>
          <a:p>
            <a:pPr>
              <a:lnSpc>
                <a:spcPts val="3449"/>
              </a:lnSpc>
            </a:pPr>
            <a:endParaRPr lang="en-US" sz="2464">
              <a:solidFill>
                <a:srgbClr val="FFFFFF"/>
              </a:solidFill>
              <a:latin typeface="Akzidenz-Grotesk"/>
            </a:endParaRPr>
          </a:p>
          <a:p>
            <a:pPr>
              <a:lnSpc>
                <a:spcPts val="3449"/>
              </a:lnSpc>
            </a:pPr>
            <a:r>
              <a:rPr lang="en-US" sz="2464">
                <a:solidFill>
                  <a:srgbClr val="FFFFFF"/>
                </a:solidFill>
                <a:latin typeface="Akzidenz-Grotesk"/>
              </a:rPr>
              <a:t>Nous avons conçu une architecture modulaire et extensible pour gérer la logique du jeu et l'interface graphique de manière efficace et séparée.</a:t>
            </a:r>
          </a:p>
          <a:p>
            <a:pPr>
              <a:lnSpc>
                <a:spcPts val="3449"/>
              </a:lnSpc>
            </a:pPr>
            <a:endParaRPr lang="en-US" sz="2464">
              <a:solidFill>
                <a:srgbClr val="FFFFFF"/>
              </a:solidFill>
              <a:latin typeface="Akzidenz-Grotesk"/>
            </a:endParaRPr>
          </a:p>
          <a:p>
            <a:pPr>
              <a:lnSpc>
                <a:spcPts val="3449"/>
              </a:lnSpc>
            </a:pPr>
            <a:r>
              <a:rPr lang="en-US" sz="2464">
                <a:solidFill>
                  <a:srgbClr val="FFFFFF"/>
                </a:solidFill>
                <a:latin typeface="Akzidenz-Grotesk"/>
              </a:rPr>
              <a:t>En résumé, nous avons conçu notre jeu de Morpion en nous concentrant sur une interface graphique conviviale et une architecture logicielle bien structurée</a:t>
            </a:r>
          </a:p>
          <a:p>
            <a:pPr>
              <a:lnSpc>
                <a:spcPts val="3449"/>
              </a:lnSpc>
            </a:pPr>
            <a:endParaRPr lang="en-US" sz="2464">
              <a:solidFill>
                <a:srgbClr val="FFFFFF"/>
              </a:solidFill>
              <a:latin typeface="Akzidenz-Grotesk"/>
            </a:endParaRPr>
          </a:p>
        </p:txBody>
      </p:sp>
      <p:grpSp>
        <p:nvGrpSpPr>
          <p:cNvPr id="3" name="Group 3"/>
          <p:cNvGrpSpPr/>
          <p:nvPr/>
        </p:nvGrpSpPr>
        <p:grpSpPr>
          <a:xfrm>
            <a:off x="0" y="0"/>
            <a:ext cx="6991986" cy="10287000"/>
            <a:chOff x="0" y="0"/>
            <a:chExt cx="9322647" cy="13716000"/>
          </a:xfrm>
        </p:grpSpPr>
        <p:pic>
          <p:nvPicPr>
            <p:cNvPr id="4" name="Picture 4"/>
            <p:cNvPicPr>
              <a:picLocks noChangeAspect="1"/>
            </p:cNvPicPr>
            <p:nvPr/>
          </p:nvPicPr>
          <p:blipFill>
            <a:blip r:embed="rId2"/>
            <a:srcRect l="30926" r="30926"/>
            <a:stretch>
              <a:fillRect/>
            </a:stretch>
          </p:blipFill>
          <p:spPr>
            <a:xfrm>
              <a:off x="0" y="0"/>
              <a:ext cx="9322647" cy="13716000"/>
            </a:xfrm>
            <a:prstGeom prst="rect">
              <a:avLst/>
            </a:prstGeom>
          </p:spPr>
        </p:pic>
      </p:grpSp>
      <p:grpSp>
        <p:nvGrpSpPr>
          <p:cNvPr id="5" name="Group 5"/>
          <p:cNvGrpSpPr/>
          <p:nvPr/>
        </p:nvGrpSpPr>
        <p:grpSpPr>
          <a:xfrm>
            <a:off x="16226683" y="0"/>
            <a:ext cx="2061317" cy="10287000"/>
            <a:chOff x="0" y="0"/>
            <a:chExt cx="2748422" cy="13716000"/>
          </a:xfrm>
        </p:grpSpPr>
        <p:pic>
          <p:nvPicPr>
            <p:cNvPr id="6" name="Picture 6"/>
            <p:cNvPicPr>
              <a:picLocks noChangeAspect="1"/>
            </p:cNvPicPr>
            <p:nvPr/>
          </p:nvPicPr>
          <p:blipFill>
            <a:blip r:embed="rId3"/>
            <a:srcRect l="43337" r="43337"/>
            <a:stretch>
              <a:fillRect/>
            </a:stretch>
          </p:blipFill>
          <p:spPr>
            <a:xfrm>
              <a:off x="0" y="0"/>
              <a:ext cx="2748422" cy="13716000"/>
            </a:xfrm>
            <a:prstGeom prst="rect">
              <a:avLst/>
            </a:prstGeom>
          </p:spPr>
        </p:pic>
      </p:grpSp>
      <p:sp>
        <p:nvSpPr>
          <p:cNvPr id="7" name="Freeform 7"/>
          <p:cNvSpPr/>
          <p:nvPr/>
        </p:nvSpPr>
        <p:spPr>
          <a:xfrm>
            <a:off x="12455662" y="312172"/>
            <a:ext cx="1308594" cy="2057400"/>
          </a:xfrm>
          <a:custGeom>
            <a:avLst/>
            <a:gdLst/>
            <a:ahLst/>
            <a:cxnLst/>
            <a:rect l="l" t="t" r="r" b="b"/>
            <a:pathLst>
              <a:path w="1308594" h="2057400">
                <a:moveTo>
                  <a:pt x="0" y="0"/>
                </a:moveTo>
                <a:lnTo>
                  <a:pt x="1308594" y="0"/>
                </a:lnTo>
                <a:lnTo>
                  <a:pt x="1308594"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sp>
        <p:nvSpPr>
          <p:cNvPr id="8" name="TextBox 8"/>
          <p:cNvSpPr txBox="1"/>
          <p:nvPr/>
        </p:nvSpPr>
        <p:spPr>
          <a:xfrm>
            <a:off x="8088771" y="305822"/>
            <a:ext cx="6588392" cy="1717676"/>
          </a:xfrm>
          <a:prstGeom prst="rect">
            <a:avLst/>
          </a:prstGeom>
        </p:spPr>
        <p:txBody>
          <a:bodyPr lIns="0" tIns="0" rIns="0" bIns="0" rtlCol="0" anchor="t">
            <a:spAutoFit/>
          </a:bodyPr>
          <a:lstStyle/>
          <a:p>
            <a:pPr>
              <a:lnSpc>
                <a:spcPts val="13999"/>
              </a:lnSpc>
            </a:pPr>
            <a:r>
              <a:rPr lang="en-US" sz="9999">
                <a:solidFill>
                  <a:srgbClr val="FFFFFF"/>
                </a:solidFill>
                <a:latin typeface="Segment A Bold"/>
              </a:rPr>
              <a:t>CONCEPTION DU JEU</a:t>
            </a:r>
          </a:p>
        </p:txBody>
      </p:sp>
      <p:sp>
        <p:nvSpPr>
          <p:cNvPr id="9" name="TextBox 9"/>
          <p:cNvSpPr txBox="1"/>
          <p:nvPr/>
        </p:nvSpPr>
        <p:spPr>
          <a:xfrm>
            <a:off x="14555183" y="826522"/>
            <a:ext cx="1104535" cy="514350"/>
          </a:xfrm>
          <a:prstGeom prst="rect">
            <a:avLst/>
          </a:prstGeom>
        </p:spPr>
        <p:txBody>
          <a:bodyPr lIns="0" tIns="0" rIns="0" bIns="0" rtlCol="0" anchor="t">
            <a:spAutoFit/>
          </a:bodyPr>
          <a:lstStyle/>
          <a:p>
            <a:pPr>
              <a:lnSpc>
                <a:spcPts val="4200"/>
              </a:lnSpc>
            </a:pPr>
            <a:r>
              <a:rPr lang="en-US" sz="3000">
                <a:solidFill>
                  <a:srgbClr val="FFFFFF"/>
                </a:solidFill>
                <a:latin typeface="Playfair Display Italics"/>
              </a:rPr>
              <a:t>02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sp>
        <p:nvSpPr>
          <p:cNvPr id="2" name="Freeform 2"/>
          <p:cNvSpPr/>
          <p:nvPr/>
        </p:nvSpPr>
        <p:spPr>
          <a:xfrm>
            <a:off x="307234" y="3655703"/>
            <a:ext cx="17480466" cy="3867279"/>
          </a:xfrm>
          <a:custGeom>
            <a:avLst/>
            <a:gdLst/>
            <a:ahLst/>
            <a:cxnLst/>
            <a:rect l="l" t="t" r="r" b="b"/>
            <a:pathLst>
              <a:path w="17480466" h="3867279">
                <a:moveTo>
                  <a:pt x="0" y="0"/>
                </a:moveTo>
                <a:lnTo>
                  <a:pt x="17480466" y="0"/>
                </a:lnTo>
                <a:lnTo>
                  <a:pt x="17480466" y="3867279"/>
                </a:lnTo>
                <a:lnTo>
                  <a:pt x="0" y="3867279"/>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38015" y="-749333"/>
            <a:ext cx="8293078" cy="2980619"/>
          </a:xfrm>
          <a:prstGeom prst="rect">
            <a:avLst/>
          </a:prstGeom>
        </p:spPr>
        <p:txBody>
          <a:bodyPr lIns="0" tIns="0" rIns="0" bIns="0" rtlCol="0" anchor="t">
            <a:spAutoFit/>
          </a:bodyPr>
          <a:lstStyle/>
          <a:p>
            <a:pPr algn="ctr">
              <a:lnSpc>
                <a:spcPts val="24440"/>
              </a:lnSpc>
            </a:pPr>
            <a:r>
              <a:rPr lang="en-US" sz="17457">
                <a:solidFill>
                  <a:srgbClr val="FFFFFF"/>
                </a:solidFill>
                <a:latin typeface="Segment A Bold"/>
              </a:rPr>
              <a:t>DIAGRAMME DE GANTT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grpSp>
        <p:nvGrpSpPr>
          <p:cNvPr id="2" name="Group 2"/>
          <p:cNvGrpSpPr/>
          <p:nvPr/>
        </p:nvGrpSpPr>
        <p:grpSpPr>
          <a:xfrm>
            <a:off x="3224117" y="2661074"/>
            <a:ext cx="2255293" cy="6801211"/>
            <a:chOff x="0" y="0"/>
            <a:chExt cx="3007057" cy="9068281"/>
          </a:xfrm>
        </p:grpSpPr>
        <p:pic>
          <p:nvPicPr>
            <p:cNvPr id="3" name="Picture 3"/>
            <p:cNvPicPr>
              <a:picLocks noChangeAspect="1"/>
            </p:cNvPicPr>
            <p:nvPr/>
          </p:nvPicPr>
          <p:blipFill>
            <a:blip r:embed="rId2"/>
            <a:srcRect l="27831" r="27831"/>
            <a:stretch>
              <a:fillRect/>
            </a:stretch>
          </p:blipFill>
          <p:spPr>
            <a:xfrm>
              <a:off x="0" y="0"/>
              <a:ext cx="3007057" cy="9068281"/>
            </a:xfrm>
            <a:prstGeom prst="rect">
              <a:avLst/>
            </a:prstGeom>
          </p:spPr>
        </p:pic>
      </p:grpSp>
      <p:grpSp>
        <p:nvGrpSpPr>
          <p:cNvPr id="4" name="Group 4"/>
          <p:cNvGrpSpPr/>
          <p:nvPr/>
        </p:nvGrpSpPr>
        <p:grpSpPr>
          <a:xfrm>
            <a:off x="10611990" y="1340872"/>
            <a:ext cx="2255293" cy="6801211"/>
            <a:chOff x="0" y="0"/>
            <a:chExt cx="3007057" cy="9068281"/>
          </a:xfrm>
        </p:grpSpPr>
        <p:pic>
          <p:nvPicPr>
            <p:cNvPr id="5" name="Picture 5"/>
            <p:cNvPicPr>
              <a:picLocks noChangeAspect="1"/>
            </p:cNvPicPr>
            <p:nvPr/>
          </p:nvPicPr>
          <p:blipFill>
            <a:blip r:embed="rId3"/>
            <a:srcRect l="31659" r="31659"/>
            <a:stretch>
              <a:fillRect/>
            </a:stretch>
          </p:blipFill>
          <p:spPr>
            <a:xfrm>
              <a:off x="0" y="0"/>
              <a:ext cx="3007057" cy="9068281"/>
            </a:xfrm>
            <a:prstGeom prst="rect">
              <a:avLst/>
            </a:prstGeom>
          </p:spPr>
        </p:pic>
      </p:grpSp>
      <p:sp>
        <p:nvSpPr>
          <p:cNvPr id="6" name="TextBox 6"/>
          <p:cNvSpPr txBox="1"/>
          <p:nvPr/>
        </p:nvSpPr>
        <p:spPr>
          <a:xfrm>
            <a:off x="1028700" y="305822"/>
            <a:ext cx="1212479" cy="1717676"/>
          </a:xfrm>
          <a:prstGeom prst="rect">
            <a:avLst/>
          </a:prstGeom>
        </p:spPr>
        <p:txBody>
          <a:bodyPr lIns="0" tIns="0" rIns="0" bIns="0" rtlCol="0" anchor="t">
            <a:spAutoFit/>
          </a:bodyPr>
          <a:lstStyle/>
          <a:p>
            <a:pPr>
              <a:lnSpc>
                <a:spcPts val="13999"/>
              </a:lnSpc>
            </a:pPr>
            <a:r>
              <a:rPr lang="en-US" sz="9999">
                <a:solidFill>
                  <a:srgbClr val="FFFFFF"/>
                </a:solidFill>
                <a:latin typeface="Segment A Bold"/>
              </a:rPr>
              <a:t>TEAM</a:t>
            </a:r>
          </a:p>
        </p:txBody>
      </p:sp>
      <p:sp>
        <p:nvSpPr>
          <p:cNvPr id="7" name="TextBox 7"/>
          <p:cNvSpPr txBox="1"/>
          <p:nvPr/>
        </p:nvSpPr>
        <p:spPr>
          <a:xfrm>
            <a:off x="6024276" y="2934705"/>
            <a:ext cx="3563005" cy="1038225"/>
          </a:xfrm>
          <a:prstGeom prst="rect">
            <a:avLst/>
          </a:prstGeom>
        </p:spPr>
        <p:txBody>
          <a:bodyPr lIns="0" tIns="0" rIns="0" bIns="0" rtlCol="0" anchor="t">
            <a:spAutoFit/>
          </a:bodyPr>
          <a:lstStyle/>
          <a:p>
            <a:pPr>
              <a:lnSpc>
                <a:spcPts val="8400"/>
              </a:lnSpc>
            </a:pPr>
            <a:r>
              <a:rPr lang="en-US" sz="6000">
                <a:solidFill>
                  <a:srgbClr val="FFFFFF"/>
                </a:solidFill>
                <a:latin typeface="Segment A Bold"/>
              </a:rPr>
              <a:t>IBRAHIMA SORY DIALLO</a:t>
            </a:r>
          </a:p>
        </p:txBody>
      </p:sp>
      <p:sp>
        <p:nvSpPr>
          <p:cNvPr id="8" name="TextBox 8"/>
          <p:cNvSpPr txBox="1"/>
          <p:nvPr/>
        </p:nvSpPr>
        <p:spPr>
          <a:xfrm>
            <a:off x="13573458" y="1261534"/>
            <a:ext cx="1591761" cy="1038225"/>
          </a:xfrm>
          <a:prstGeom prst="rect">
            <a:avLst/>
          </a:prstGeom>
        </p:spPr>
        <p:txBody>
          <a:bodyPr lIns="0" tIns="0" rIns="0" bIns="0" rtlCol="0" anchor="t">
            <a:spAutoFit/>
          </a:bodyPr>
          <a:lstStyle/>
          <a:p>
            <a:pPr>
              <a:lnSpc>
                <a:spcPts val="8400"/>
              </a:lnSpc>
            </a:pPr>
            <a:r>
              <a:rPr lang="en-US" sz="6000">
                <a:solidFill>
                  <a:srgbClr val="FFFFFF"/>
                </a:solidFill>
                <a:latin typeface="Segment A"/>
              </a:rPr>
              <a:t>FRANCK LIN</a:t>
            </a:r>
          </a:p>
        </p:txBody>
      </p:sp>
      <p:sp>
        <p:nvSpPr>
          <p:cNvPr id="9" name="TextBox 9"/>
          <p:cNvSpPr txBox="1"/>
          <p:nvPr/>
        </p:nvSpPr>
        <p:spPr>
          <a:xfrm>
            <a:off x="6184260" y="4285380"/>
            <a:ext cx="2293754" cy="6388100"/>
          </a:xfrm>
          <a:prstGeom prst="rect">
            <a:avLst/>
          </a:prstGeom>
        </p:spPr>
        <p:txBody>
          <a:bodyPr lIns="0" tIns="0" rIns="0" bIns="0" rtlCol="0" anchor="t">
            <a:spAutoFit/>
          </a:bodyPr>
          <a:lstStyle/>
          <a:p>
            <a:pPr>
              <a:lnSpc>
                <a:spcPts val="2800"/>
              </a:lnSpc>
            </a:pPr>
            <a:r>
              <a:rPr lang="en-US" sz="2000">
                <a:solidFill>
                  <a:srgbClr val="FFFFFF"/>
                </a:solidFill>
                <a:latin typeface="Akzidenz-Grotesk"/>
              </a:rPr>
              <a:t>je m'appelle Ibrahima Sory Diallo. Je suis étudiant en dernière année de BTS SIO SLAM à l'EFREI Je suis passionné par l'informatique et le développement web, et je suis motivé à mettre en pratique mes compétences dans un environnement professionnel stimulant.</a:t>
            </a:r>
          </a:p>
          <a:p>
            <a:pPr>
              <a:lnSpc>
                <a:spcPts val="2800"/>
              </a:lnSpc>
            </a:pPr>
            <a:endParaRPr lang="en-US" sz="2000">
              <a:solidFill>
                <a:srgbClr val="FFFFFF"/>
              </a:solidFill>
              <a:latin typeface="Akzidenz-Grotesk"/>
            </a:endParaRPr>
          </a:p>
          <a:p>
            <a:pPr>
              <a:lnSpc>
                <a:spcPts val="2800"/>
              </a:lnSpc>
            </a:pPr>
            <a:endParaRPr lang="en-US" sz="2000">
              <a:solidFill>
                <a:srgbClr val="FFFFFF"/>
              </a:solidFill>
              <a:latin typeface="Akzidenz-Grotesk"/>
            </a:endParaRPr>
          </a:p>
          <a:p>
            <a:pPr>
              <a:lnSpc>
                <a:spcPts val="2800"/>
              </a:lnSpc>
            </a:pPr>
            <a:endParaRPr lang="en-US" sz="2000">
              <a:solidFill>
                <a:srgbClr val="FFFFFF"/>
              </a:solidFill>
              <a:latin typeface="Akzidenz-Grotesk"/>
            </a:endParaRPr>
          </a:p>
        </p:txBody>
      </p:sp>
      <p:sp>
        <p:nvSpPr>
          <p:cNvPr id="10" name="TextBox 10"/>
          <p:cNvSpPr txBox="1"/>
          <p:nvPr/>
        </p:nvSpPr>
        <p:spPr>
          <a:xfrm>
            <a:off x="13573458" y="2963280"/>
            <a:ext cx="2293754" cy="5330825"/>
          </a:xfrm>
          <a:prstGeom prst="rect">
            <a:avLst/>
          </a:prstGeom>
        </p:spPr>
        <p:txBody>
          <a:bodyPr lIns="0" tIns="0" rIns="0" bIns="0" rtlCol="0" anchor="t">
            <a:spAutoFit/>
          </a:bodyPr>
          <a:lstStyle/>
          <a:p>
            <a:pPr>
              <a:lnSpc>
                <a:spcPts val="2800"/>
              </a:lnSpc>
            </a:pPr>
            <a:r>
              <a:rPr lang="en-US" sz="2000">
                <a:solidFill>
                  <a:srgbClr val="FFFFFF"/>
                </a:solidFill>
                <a:latin typeface="Akzidenz-Grotesk"/>
              </a:rPr>
              <a:t>je m'appelle franck lin. Je suis étudiant en dernière année de BTS SIO SLAM à l'EFREI Je suis passionné par l'informatique et le développement web, et je suis motivé à mettre en pratique mes compétences dans un environnement professionnel stimulant.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sp>
        <p:nvSpPr>
          <p:cNvPr id="2" name="TextBox 2"/>
          <p:cNvSpPr txBox="1"/>
          <p:nvPr/>
        </p:nvSpPr>
        <p:spPr>
          <a:xfrm>
            <a:off x="6567743" y="410597"/>
            <a:ext cx="10899535" cy="4337021"/>
          </a:xfrm>
          <a:prstGeom prst="rect">
            <a:avLst/>
          </a:prstGeom>
        </p:spPr>
        <p:txBody>
          <a:bodyPr lIns="0" tIns="0" rIns="0" bIns="0" rtlCol="0" anchor="t">
            <a:spAutoFit/>
          </a:bodyPr>
          <a:lstStyle/>
          <a:p>
            <a:pPr>
              <a:lnSpc>
                <a:spcPts val="3449"/>
              </a:lnSpc>
            </a:pPr>
            <a:r>
              <a:rPr lang="en-US" sz="2464" dirty="0">
                <a:solidFill>
                  <a:srgbClr val="FFFFFF"/>
                </a:solidFill>
                <a:latin typeface="Akzidenz-Grotesk"/>
              </a:rPr>
              <a:t>Notre code source </a:t>
            </a:r>
            <a:r>
              <a:rPr lang="en-US" sz="2464" dirty="0" err="1">
                <a:solidFill>
                  <a:srgbClr val="FFFFFF"/>
                </a:solidFill>
                <a:latin typeface="Akzidenz-Grotesk"/>
              </a:rPr>
              <a:t>est</a:t>
            </a:r>
            <a:r>
              <a:rPr lang="en-US" sz="2464" dirty="0">
                <a:solidFill>
                  <a:srgbClr val="FFFFFF"/>
                </a:solidFill>
                <a:latin typeface="Akzidenz-Grotesk"/>
              </a:rPr>
              <a:t> </a:t>
            </a:r>
            <a:r>
              <a:rPr lang="en-US" sz="2464" dirty="0" err="1">
                <a:solidFill>
                  <a:srgbClr val="FFFFFF"/>
                </a:solidFill>
                <a:latin typeface="Akzidenz-Grotesk"/>
              </a:rPr>
              <a:t>organisé</a:t>
            </a:r>
            <a:r>
              <a:rPr lang="en-US" sz="2464" dirty="0">
                <a:solidFill>
                  <a:srgbClr val="FFFFFF"/>
                </a:solidFill>
                <a:latin typeface="Akzidenz-Grotesk"/>
              </a:rPr>
              <a:t> de manière </a:t>
            </a:r>
            <a:r>
              <a:rPr lang="en-US" sz="2464" dirty="0" err="1">
                <a:solidFill>
                  <a:srgbClr val="FFFFFF"/>
                </a:solidFill>
                <a:latin typeface="Akzidenz-Grotesk"/>
              </a:rPr>
              <a:t>modulaire</a:t>
            </a:r>
            <a:r>
              <a:rPr lang="en-US" sz="2464" dirty="0">
                <a:solidFill>
                  <a:srgbClr val="FFFFFF"/>
                </a:solidFill>
                <a:latin typeface="Akzidenz-Grotesk"/>
              </a:rPr>
              <a:t>, avec des packages </a:t>
            </a:r>
            <a:r>
              <a:rPr lang="en-US" sz="2464" dirty="0" err="1">
                <a:solidFill>
                  <a:srgbClr val="FFFFFF"/>
                </a:solidFill>
                <a:latin typeface="Akzidenz-Grotesk"/>
              </a:rPr>
              <a:t>distincts</a:t>
            </a:r>
            <a:r>
              <a:rPr lang="en-US" sz="2464" dirty="0">
                <a:solidFill>
                  <a:srgbClr val="FFFFFF"/>
                </a:solidFill>
                <a:latin typeface="Akzidenz-Grotesk"/>
              </a:rPr>
              <a:t> pour la </a:t>
            </a:r>
            <a:r>
              <a:rPr lang="en-US" sz="2464" dirty="0" err="1">
                <a:solidFill>
                  <a:srgbClr val="FFFFFF"/>
                </a:solidFill>
                <a:latin typeface="Akzidenz-Grotesk"/>
              </a:rPr>
              <a:t>logique</a:t>
            </a:r>
            <a:r>
              <a:rPr lang="en-US" sz="2464" dirty="0">
                <a:solidFill>
                  <a:srgbClr val="FFFFFF"/>
                </a:solidFill>
                <a:latin typeface="Akzidenz-Grotesk"/>
              </a:rPr>
              <a:t> du jeu et </a:t>
            </a:r>
            <a:r>
              <a:rPr lang="en-US" sz="2464" dirty="0" err="1">
                <a:solidFill>
                  <a:srgbClr val="FFFFFF"/>
                </a:solidFill>
                <a:latin typeface="Akzidenz-Grotesk"/>
              </a:rPr>
              <a:t>l'interface</a:t>
            </a:r>
            <a:r>
              <a:rPr lang="en-US" sz="2464" dirty="0">
                <a:solidFill>
                  <a:srgbClr val="FFFFFF"/>
                </a:solidFill>
                <a:latin typeface="Akzidenz-Grotesk"/>
              </a:rPr>
              <a:t> </a:t>
            </a:r>
            <a:r>
              <a:rPr lang="en-US" sz="2464" dirty="0" err="1">
                <a:solidFill>
                  <a:srgbClr val="FFFFFF"/>
                </a:solidFill>
                <a:latin typeface="Akzidenz-Grotesk"/>
              </a:rPr>
              <a:t>graphique</a:t>
            </a:r>
            <a:r>
              <a:rPr lang="en-US" sz="2464" dirty="0">
                <a:solidFill>
                  <a:srgbClr val="FFFFFF"/>
                </a:solidFill>
                <a:latin typeface="Akzidenz-Grotesk"/>
              </a:rPr>
              <a:t>.</a:t>
            </a:r>
          </a:p>
          <a:p>
            <a:pPr>
              <a:lnSpc>
                <a:spcPts val="3449"/>
              </a:lnSpc>
            </a:pPr>
            <a:endParaRPr lang="en-US" sz="2464" dirty="0">
              <a:solidFill>
                <a:srgbClr val="FFFFFF"/>
              </a:solidFill>
              <a:latin typeface="Akzidenz-Grotesk"/>
            </a:endParaRPr>
          </a:p>
          <a:p>
            <a:pPr>
              <a:lnSpc>
                <a:spcPts val="3449"/>
              </a:lnSpc>
            </a:pPr>
            <a:r>
              <a:rPr lang="en-US" sz="2464" dirty="0">
                <a:solidFill>
                  <a:srgbClr val="FFFFFF"/>
                </a:solidFill>
                <a:latin typeface="Akzidenz-Grotesk"/>
              </a:rPr>
              <a:t>Nous </a:t>
            </a:r>
            <a:r>
              <a:rPr lang="en-US" sz="2464" dirty="0" err="1">
                <a:solidFill>
                  <a:srgbClr val="FFFFFF"/>
                </a:solidFill>
                <a:latin typeface="Akzidenz-Grotesk"/>
              </a:rPr>
              <a:t>avons</a:t>
            </a:r>
            <a:r>
              <a:rPr lang="en-US" sz="2464" dirty="0">
                <a:solidFill>
                  <a:srgbClr val="FFFFFF"/>
                </a:solidFill>
                <a:latin typeface="Akzidenz-Grotesk"/>
              </a:rPr>
              <a:t> des classes </a:t>
            </a:r>
            <a:r>
              <a:rPr lang="en-US" sz="2464" dirty="0" err="1">
                <a:solidFill>
                  <a:srgbClr val="FFFFFF"/>
                </a:solidFill>
                <a:latin typeface="Akzidenz-Grotesk"/>
              </a:rPr>
              <a:t>telles</a:t>
            </a:r>
            <a:r>
              <a:rPr lang="en-US" sz="2464" dirty="0">
                <a:solidFill>
                  <a:srgbClr val="FFFFFF"/>
                </a:solidFill>
                <a:latin typeface="Akzidenz-Grotesk"/>
              </a:rPr>
              <a:t> que "</a:t>
            </a:r>
            <a:r>
              <a:rPr lang="en-US" sz="2464" dirty="0" err="1">
                <a:solidFill>
                  <a:srgbClr val="FFFFFF"/>
                </a:solidFill>
                <a:latin typeface="Akzidenz-Grotesk"/>
              </a:rPr>
              <a:t>MorpionGUI</a:t>
            </a:r>
            <a:r>
              <a:rPr lang="en-US" sz="2464" dirty="0">
                <a:solidFill>
                  <a:srgbClr val="FFFFFF"/>
                </a:solidFill>
                <a:latin typeface="Akzidenz-Grotesk"/>
              </a:rPr>
              <a:t>" pour </a:t>
            </a:r>
            <a:r>
              <a:rPr lang="en-US" sz="2464" dirty="0" err="1">
                <a:solidFill>
                  <a:srgbClr val="FFFFFF"/>
                </a:solidFill>
                <a:latin typeface="Akzidenz-Grotesk"/>
              </a:rPr>
              <a:t>l'interface</a:t>
            </a:r>
            <a:r>
              <a:rPr lang="en-US" sz="2464" dirty="0">
                <a:solidFill>
                  <a:srgbClr val="FFFFFF"/>
                </a:solidFill>
                <a:latin typeface="Akzidenz-Grotesk"/>
              </a:rPr>
              <a:t> </a:t>
            </a:r>
            <a:r>
              <a:rPr lang="en-US" sz="2464" dirty="0" err="1">
                <a:solidFill>
                  <a:srgbClr val="FFFFFF"/>
                </a:solidFill>
                <a:latin typeface="Akzidenz-Grotesk"/>
              </a:rPr>
              <a:t>graphique</a:t>
            </a:r>
            <a:r>
              <a:rPr lang="en-US" sz="2464" dirty="0">
                <a:solidFill>
                  <a:srgbClr val="FFFFFF"/>
                </a:solidFill>
                <a:latin typeface="Akzidenz-Grotesk"/>
              </a:rPr>
              <a:t> et pour la gestion de la </a:t>
            </a:r>
            <a:r>
              <a:rPr lang="en-US" sz="2464" dirty="0" err="1">
                <a:solidFill>
                  <a:srgbClr val="FFFFFF"/>
                </a:solidFill>
                <a:latin typeface="Akzidenz-Grotesk"/>
              </a:rPr>
              <a:t>logique</a:t>
            </a:r>
            <a:r>
              <a:rPr lang="en-US" sz="2464" dirty="0">
                <a:solidFill>
                  <a:srgbClr val="FFFFFF"/>
                </a:solidFill>
                <a:latin typeface="Akzidenz-Grotesk"/>
              </a:rPr>
              <a:t> du jeu.</a:t>
            </a:r>
          </a:p>
          <a:p>
            <a:pPr>
              <a:lnSpc>
                <a:spcPts val="3449"/>
              </a:lnSpc>
            </a:pPr>
            <a:endParaRPr lang="en-US" sz="2464" dirty="0">
              <a:solidFill>
                <a:srgbClr val="FFFFFF"/>
              </a:solidFill>
              <a:latin typeface="Akzidenz-Grotesk"/>
            </a:endParaRPr>
          </a:p>
          <a:p>
            <a:pPr>
              <a:lnSpc>
                <a:spcPts val="3449"/>
              </a:lnSpc>
            </a:pPr>
            <a:r>
              <a:rPr lang="en-US" sz="2464" dirty="0">
                <a:solidFill>
                  <a:srgbClr val="FFFFFF"/>
                </a:solidFill>
                <a:latin typeface="Akzidenz-Grotesk"/>
              </a:rPr>
              <a:t>En résumé, </a:t>
            </a:r>
            <a:r>
              <a:rPr lang="en-US" sz="2464" dirty="0" err="1">
                <a:solidFill>
                  <a:srgbClr val="FFFFFF"/>
                </a:solidFill>
                <a:latin typeface="Akzidenz-Grotesk"/>
              </a:rPr>
              <a:t>notre</a:t>
            </a:r>
            <a:r>
              <a:rPr lang="en-US" sz="2464" dirty="0">
                <a:solidFill>
                  <a:srgbClr val="FFFFFF"/>
                </a:solidFill>
                <a:latin typeface="Akzidenz-Grotesk"/>
              </a:rPr>
              <a:t> </a:t>
            </a:r>
            <a:r>
              <a:rPr lang="en-US" sz="2464" dirty="0" err="1">
                <a:solidFill>
                  <a:srgbClr val="FFFFFF"/>
                </a:solidFill>
                <a:latin typeface="Akzidenz-Grotesk"/>
              </a:rPr>
              <a:t>implémentation</a:t>
            </a:r>
            <a:r>
              <a:rPr lang="en-US" sz="2464" dirty="0">
                <a:solidFill>
                  <a:srgbClr val="FFFFFF"/>
                </a:solidFill>
                <a:latin typeface="Akzidenz-Grotesk"/>
              </a:rPr>
              <a:t> repose sur </a:t>
            </a:r>
            <a:r>
              <a:rPr lang="en-US" sz="2464" dirty="0" err="1">
                <a:solidFill>
                  <a:srgbClr val="FFFFFF"/>
                </a:solidFill>
                <a:latin typeface="Akzidenz-Grotesk"/>
              </a:rPr>
              <a:t>une</a:t>
            </a:r>
            <a:r>
              <a:rPr lang="en-US" sz="2464" dirty="0">
                <a:solidFill>
                  <a:srgbClr val="FFFFFF"/>
                </a:solidFill>
                <a:latin typeface="Akzidenz-Grotesk"/>
              </a:rPr>
              <a:t> structure de code </a:t>
            </a:r>
            <a:r>
              <a:rPr lang="en-US" sz="2464" dirty="0" err="1">
                <a:solidFill>
                  <a:srgbClr val="FFFFFF"/>
                </a:solidFill>
                <a:latin typeface="Akzidenz-Grotesk"/>
              </a:rPr>
              <a:t>modulaire</a:t>
            </a:r>
            <a:r>
              <a:rPr lang="en-US" sz="2464" dirty="0">
                <a:solidFill>
                  <a:srgbClr val="FFFFFF"/>
                </a:solidFill>
                <a:latin typeface="Akzidenz-Grotesk"/>
              </a:rPr>
              <a:t> avec des classes </a:t>
            </a:r>
            <a:r>
              <a:rPr lang="en-US" sz="2464" dirty="0" err="1">
                <a:solidFill>
                  <a:srgbClr val="FFFFFF"/>
                </a:solidFill>
                <a:latin typeface="Akzidenz-Grotesk"/>
              </a:rPr>
              <a:t>dédiées</a:t>
            </a:r>
            <a:r>
              <a:rPr lang="en-US" sz="2464" dirty="0">
                <a:solidFill>
                  <a:srgbClr val="FFFFFF"/>
                </a:solidFill>
                <a:latin typeface="Akzidenz-Grotesk"/>
              </a:rPr>
              <a:t> à la </a:t>
            </a:r>
            <a:r>
              <a:rPr lang="en-US" sz="2464" dirty="0" err="1">
                <a:solidFill>
                  <a:srgbClr val="FFFFFF"/>
                </a:solidFill>
                <a:latin typeface="Akzidenz-Grotesk"/>
              </a:rPr>
              <a:t>logique</a:t>
            </a:r>
            <a:r>
              <a:rPr lang="en-US" sz="2464" dirty="0">
                <a:solidFill>
                  <a:srgbClr val="FFFFFF"/>
                </a:solidFill>
                <a:latin typeface="Akzidenz-Grotesk"/>
              </a:rPr>
              <a:t> du jeu et à </a:t>
            </a:r>
            <a:r>
              <a:rPr lang="en-US" sz="2464" dirty="0" err="1">
                <a:solidFill>
                  <a:srgbClr val="FFFFFF"/>
                </a:solidFill>
                <a:latin typeface="Akzidenz-Grotesk"/>
              </a:rPr>
              <a:t>l'interface</a:t>
            </a:r>
            <a:r>
              <a:rPr lang="en-US" sz="2464" dirty="0">
                <a:solidFill>
                  <a:srgbClr val="FFFFFF"/>
                </a:solidFill>
                <a:latin typeface="Akzidenz-Grotesk"/>
              </a:rPr>
              <a:t> </a:t>
            </a:r>
            <a:r>
              <a:rPr lang="en-US" sz="2464" dirty="0" err="1">
                <a:solidFill>
                  <a:srgbClr val="FFFFFF"/>
                </a:solidFill>
                <a:latin typeface="Akzidenz-Grotesk"/>
              </a:rPr>
              <a:t>graphique</a:t>
            </a:r>
            <a:r>
              <a:rPr lang="en-US" sz="2464" dirty="0">
                <a:solidFill>
                  <a:srgbClr val="FFFFFF"/>
                </a:solidFill>
                <a:latin typeface="Akzidenz-Grotesk"/>
              </a:rPr>
              <a:t>, </a:t>
            </a:r>
            <a:r>
              <a:rPr lang="en-US" sz="2464" dirty="0" err="1">
                <a:solidFill>
                  <a:srgbClr val="FFFFFF"/>
                </a:solidFill>
                <a:latin typeface="Akzidenz-Grotesk"/>
              </a:rPr>
              <a:t>assurant</a:t>
            </a:r>
            <a:r>
              <a:rPr lang="en-US" sz="2464" dirty="0">
                <a:solidFill>
                  <a:srgbClr val="FFFFFF"/>
                </a:solidFill>
                <a:latin typeface="Akzidenz-Grotesk"/>
              </a:rPr>
              <a:t> </a:t>
            </a:r>
            <a:r>
              <a:rPr lang="en-US" sz="2464" dirty="0" err="1">
                <a:solidFill>
                  <a:srgbClr val="FFFFFF"/>
                </a:solidFill>
                <a:latin typeface="Akzidenz-Grotesk"/>
              </a:rPr>
              <a:t>ainsi</a:t>
            </a:r>
            <a:r>
              <a:rPr lang="en-US" sz="2464" dirty="0">
                <a:solidFill>
                  <a:srgbClr val="FFFFFF"/>
                </a:solidFill>
                <a:latin typeface="Akzidenz-Grotesk"/>
              </a:rPr>
              <a:t> </a:t>
            </a:r>
            <a:r>
              <a:rPr lang="en-US" sz="2464" dirty="0" err="1">
                <a:solidFill>
                  <a:srgbClr val="FFFFFF"/>
                </a:solidFill>
                <a:latin typeface="Akzidenz-Grotesk"/>
              </a:rPr>
              <a:t>une</a:t>
            </a:r>
            <a:r>
              <a:rPr lang="en-US" sz="2464" dirty="0">
                <a:solidFill>
                  <a:srgbClr val="FFFFFF"/>
                </a:solidFill>
                <a:latin typeface="Akzidenz-Grotesk"/>
              </a:rPr>
              <a:t> gestion </a:t>
            </a:r>
            <a:r>
              <a:rPr lang="en-US" sz="2464" dirty="0" err="1">
                <a:solidFill>
                  <a:srgbClr val="FFFFFF"/>
                </a:solidFill>
                <a:latin typeface="Akzidenz-Grotesk"/>
              </a:rPr>
              <a:t>claire</a:t>
            </a:r>
            <a:r>
              <a:rPr lang="en-US" sz="2464" dirty="0">
                <a:solidFill>
                  <a:srgbClr val="FFFFFF"/>
                </a:solidFill>
                <a:latin typeface="Akzidenz-Grotesk"/>
              </a:rPr>
              <a:t> et </a:t>
            </a:r>
            <a:r>
              <a:rPr lang="en-US" sz="2464" dirty="0" err="1">
                <a:solidFill>
                  <a:srgbClr val="FFFFFF"/>
                </a:solidFill>
                <a:latin typeface="Akzidenz-Grotesk"/>
              </a:rPr>
              <a:t>efficace</a:t>
            </a:r>
            <a:r>
              <a:rPr lang="en-US" sz="2464" dirty="0">
                <a:solidFill>
                  <a:srgbClr val="FFFFFF"/>
                </a:solidFill>
                <a:latin typeface="Akzidenz-Grotesk"/>
              </a:rPr>
              <a:t> du </a:t>
            </a:r>
            <a:r>
              <a:rPr lang="en-US" sz="2464" dirty="0" err="1">
                <a:solidFill>
                  <a:srgbClr val="FFFFFF"/>
                </a:solidFill>
                <a:latin typeface="Akzidenz-Grotesk"/>
              </a:rPr>
              <a:t>Morpion</a:t>
            </a:r>
            <a:r>
              <a:rPr lang="en-US" sz="2464" dirty="0">
                <a:solidFill>
                  <a:srgbClr val="FFFFFF"/>
                </a:solidFill>
                <a:latin typeface="Akzidenz-Grotesk"/>
              </a:rPr>
              <a:t>.</a:t>
            </a:r>
          </a:p>
          <a:p>
            <a:pPr>
              <a:lnSpc>
                <a:spcPts val="3449"/>
              </a:lnSpc>
            </a:pPr>
            <a:endParaRPr lang="en-US" sz="2464" dirty="0">
              <a:solidFill>
                <a:srgbClr val="FFFFFF"/>
              </a:solidFill>
              <a:latin typeface="Akzidenz-Grotesk"/>
            </a:endParaRPr>
          </a:p>
        </p:txBody>
      </p:sp>
      <p:grpSp>
        <p:nvGrpSpPr>
          <p:cNvPr id="3" name="Group 3"/>
          <p:cNvGrpSpPr/>
          <p:nvPr/>
        </p:nvGrpSpPr>
        <p:grpSpPr>
          <a:xfrm>
            <a:off x="0" y="5700886"/>
            <a:ext cx="18288000" cy="4586114"/>
            <a:chOff x="0" y="0"/>
            <a:chExt cx="24384000" cy="6114819"/>
          </a:xfrm>
        </p:grpSpPr>
        <p:pic>
          <p:nvPicPr>
            <p:cNvPr id="4" name="Picture 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t="26342" b="26342"/>
            <a:stretch>
              <a:fillRect/>
            </a:stretch>
          </p:blipFill>
          <p:spPr>
            <a:xfrm>
              <a:off x="0" y="0"/>
              <a:ext cx="24384000" cy="6114819"/>
            </a:xfrm>
            <a:prstGeom prst="rect">
              <a:avLst/>
            </a:prstGeom>
          </p:spPr>
        </p:pic>
      </p:grpSp>
      <p:sp>
        <p:nvSpPr>
          <p:cNvPr id="5" name="Freeform 5"/>
          <p:cNvSpPr/>
          <p:nvPr/>
        </p:nvSpPr>
        <p:spPr>
          <a:xfrm>
            <a:off x="773789" y="2371184"/>
            <a:ext cx="2125363" cy="2982014"/>
          </a:xfrm>
          <a:custGeom>
            <a:avLst/>
            <a:gdLst/>
            <a:ahLst/>
            <a:cxnLst/>
            <a:rect l="l" t="t" r="r" b="b"/>
            <a:pathLst>
              <a:path w="2125363" h="2982014">
                <a:moveTo>
                  <a:pt x="0" y="0"/>
                </a:moveTo>
                <a:lnTo>
                  <a:pt x="2125363" y="0"/>
                </a:lnTo>
                <a:lnTo>
                  <a:pt x="2125363" y="2982015"/>
                </a:lnTo>
                <a:lnTo>
                  <a:pt x="0" y="298201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
        <p:nvSpPr>
          <p:cNvPr id="6" name="TextBox 6"/>
          <p:cNvSpPr txBox="1"/>
          <p:nvPr/>
        </p:nvSpPr>
        <p:spPr>
          <a:xfrm>
            <a:off x="1028700" y="305822"/>
            <a:ext cx="4823905" cy="1717676"/>
          </a:xfrm>
          <a:prstGeom prst="rect">
            <a:avLst/>
          </a:prstGeom>
        </p:spPr>
        <p:txBody>
          <a:bodyPr lIns="0" tIns="0" rIns="0" bIns="0" rtlCol="0" anchor="t">
            <a:spAutoFit/>
          </a:bodyPr>
          <a:lstStyle/>
          <a:p>
            <a:pPr>
              <a:lnSpc>
                <a:spcPts val="13999"/>
              </a:lnSpc>
            </a:pPr>
            <a:r>
              <a:rPr lang="en-US" sz="9999">
                <a:solidFill>
                  <a:srgbClr val="FFFFFF"/>
                </a:solidFill>
                <a:latin typeface="Segment A Bold"/>
              </a:rPr>
              <a:t>IMPLÉMENTATION</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grpSp>
        <p:nvGrpSpPr>
          <p:cNvPr id="2" name="Group 2"/>
          <p:cNvGrpSpPr/>
          <p:nvPr/>
        </p:nvGrpSpPr>
        <p:grpSpPr>
          <a:xfrm>
            <a:off x="0" y="7218015"/>
            <a:ext cx="18288000" cy="3068985"/>
            <a:chOff x="0" y="0"/>
            <a:chExt cx="24384000" cy="4091980"/>
          </a:xfrm>
        </p:grpSpPr>
        <p:pic>
          <p:nvPicPr>
            <p:cNvPr id="3" name="Picture 3"/>
            <p:cNvPicPr>
              <a:picLocks noChangeAspect="1"/>
            </p:cNvPicPr>
            <p:nvPr/>
          </p:nvPicPr>
          <p:blipFill>
            <a:blip r:embed="rId2"/>
            <a:srcRect t="37358" b="37358"/>
            <a:stretch>
              <a:fillRect/>
            </a:stretch>
          </p:blipFill>
          <p:spPr>
            <a:xfrm>
              <a:off x="0" y="0"/>
              <a:ext cx="24384000" cy="4091980"/>
            </a:xfrm>
            <a:prstGeom prst="rect">
              <a:avLst/>
            </a:prstGeom>
          </p:spPr>
        </p:pic>
      </p:grpSp>
      <p:grpSp>
        <p:nvGrpSpPr>
          <p:cNvPr id="4" name="Group 4"/>
          <p:cNvGrpSpPr>
            <a:grpSpLocks noChangeAspect="1"/>
          </p:cNvGrpSpPr>
          <p:nvPr/>
        </p:nvGrpSpPr>
        <p:grpSpPr>
          <a:xfrm>
            <a:off x="2516864" y="2669964"/>
            <a:ext cx="3442405" cy="6588336"/>
            <a:chOff x="0" y="0"/>
            <a:chExt cx="5308600" cy="10160000"/>
          </a:xfrm>
        </p:grpSpPr>
        <p:sp>
          <p:nvSpPr>
            <p:cNvPr id="5" name="Freeform 5"/>
            <p:cNvSpPr/>
            <p:nvPr/>
          </p:nvSpPr>
          <p:spPr>
            <a:xfrm>
              <a:off x="247650" y="271780"/>
              <a:ext cx="4812030" cy="9627870"/>
            </a:xfrm>
            <a:custGeom>
              <a:avLst/>
              <a:gdLst/>
              <a:ahLst/>
              <a:cxnLst/>
              <a:rect l="l" t="t" r="r" b="b"/>
              <a:pathLst>
                <a:path w="4812030" h="9627870">
                  <a:moveTo>
                    <a:pt x="4812030" y="9627870"/>
                  </a:moveTo>
                  <a:lnTo>
                    <a:pt x="0" y="9627870"/>
                  </a:lnTo>
                  <a:lnTo>
                    <a:pt x="0" y="0"/>
                  </a:lnTo>
                  <a:lnTo>
                    <a:pt x="4812030" y="0"/>
                  </a:lnTo>
                  <a:lnTo>
                    <a:pt x="4812030" y="9627870"/>
                  </a:lnTo>
                  <a:close/>
                </a:path>
              </a:pathLst>
            </a:custGeom>
            <a:blipFill>
              <a:blip r:embed="rId3"/>
              <a:stretch>
                <a:fillRect l="-127263" r="-127263"/>
              </a:stretch>
            </a:blipFill>
          </p:spPr>
          <p:txBody>
            <a:bodyPr/>
            <a:lstStyle/>
            <a:p>
              <a:endParaRPr lang="fr-FR"/>
            </a:p>
          </p:txBody>
        </p:sp>
        <p:sp>
          <p:nvSpPr>
            <p:cNvPr id="6" name="Freeform 6"/>
            <p:cNvSpPr/>
            <p:nvPr/>
          </p:nvSpPr>
          <p:spPr>
            <a:xfrm>
              <a:off x="0" y="0"/>
              <a:ext cx="5308600" cy="10160000"/>
            </a:xfrm>
            <a:custGeom>
              <a:avLst/>
              <a:gdLst/>
              <a:ahLst/>
              <a:cxnLst/>
              <a:rect l="l" t="t" r="r" b="b"/>
              <a:pathLst>
                <a:path w="5308600" h="10160000">
                  <a:moveTo>
                    <a:pt x="5308600" y="10160000"/>
                  </a:moveTo>
                  <a:lnTo>
                    <a:pt x="0" y="10160000"/>
                  </a:lnTo>
                  <a:lnTo>
                    <a:pt x="0" y="0"/>
                  </a:lnTo>
                  <a:lnTo>
                    <a:pt x="5308600" y="0"/>
                  </a:lnTo>
                  <a:lnTo>
                    <a:pt x="5308600" y="10160000"/>
                  </a:lnTo>
                  <a:close/>
                </a:path>
              </a:pathLst>
            </a:custGeom>
            <a:blipFill>
              <a:blip r:embed="rId4"/>
              <a:stretch>
                <a:fillRect l="-39" r="-39"/>
              </a:stretch>
            </a:blipFill>
          </p:spPr>
          <p:txBody>
            <a:bodyPr/>
            <a:lstStyle/>
            <a:p>
              <a:endParaRPr lang="fr-FR"/>
            </a:p>
          </p:txBody>
        </p:sp>
      </p:grpSp>
      <p:sp>
        <p:nvSpPr>
          <p:cNvPr id="7" name="TextBox 7"/>
          <p:cNvSpPr txBox="1"/>
          <p:nvPr/>
        </p:nvSpPr>
        <p:spPr>
          <a:xfrm>
            <a:off x="1028700" y="305822"/>
            <a:ext cx="6241926" cy="1717676"/>
          </a:xfrm>
          <a:prstGeom prst="rect">
            <a:avLst/>
          </a:prstGeom>
        </p:spPr>
        <p:txBody>
          <a:bodyPr lIns="0" tIns="0" rIns="0" bIns="0" rtlCol="0" anchor="t">
            <a:spAutoFit/>
          </a:bodyPr>
          <a:lstStyle/>
          <a:p>
            <a:pPr>
              <a:lnSpc>
                <a:spcPts val="13999"/>
              </a:lnSpc>
            </a:pPr>
            <a:r>
              <a:rPr lang="en-US" sz="9999">
                <a:solidFill>
                  <a:srgbClr val="FFFFFF"/>
                </a:solidFill>
                <a:latin typeface="Segment A Bold"/>
              </a:rPr>
              <a:t>FONCTIONNALITÉS</a:t>
            </a:r>
          </a:p>
        </p:txBody>
      </p:sp>
      <p:sp>
        <p:nvSpPr>
          <p:cNvPr id="8" name="TextBox 8"/>
          <p:cNvSpPr txBox="1"/>
          <p:nvPr/>
        </p:nvSpPr>
        <p:spPr>
          <a:xfrm>
            <a:off x="8054546" y="197525"/>
            <a:ext cx="9988674" cy="6890658"/>
          </a:xfrm>
          <a:prstGeom prst="rect">
            <a:avLst/>
          </a:prstGeom>
        </p:spPr>
        <p:txBody>
          <a:bodyPr lIns="0" tIns="0" rIns="0" bIns="0" rtlCol="0" anchor="t">
            <a:spAutoFit/>
          </a:bodyPr>
          <a:lstStyle/>
          <a:p>
            <a:pPr>
              <a:lnSpc>
                <a:spcPts val="3449"/>
              </a:lnSpc>
            </a:pPr>
            <a:r>
              <a:rPr lang="en-US" sz="2464">
                <a:solidFill>
                  <a:srgbClr val="FFFFFF"/>
                </a:solidFill>
                <a:latin typeface="Akzidenz-Grotesk"/>
              </a:rPr>
              <a:t>Notre jeu de Morpion offre une expérience interactive et divertissante, permettant aux joueurs de s'affronter dans des parties rapides et captivantes.</a:t>
            </a:r>
          </a:p>
          <a:p>
            <a:pPr>
              <a:lnSpc>
                <a:spcPts val="3449"/>
              </a:lnSpc>
            </a:pPr>
            <a:endParaRPr lang="en-US" sz="2464">
              <a:solidFill>
                <a:srgbClr val="FFFFFF"/>
              </a:solidFill>
              <a:latin typeface="Akzidenz-Grotesk"/>
            </a:endParaRPr>
          </a:p>
          <a:p>
            <a:pPr>
              <a:lnSpc>
                <a:spcPts val="3449"/>
              </a:lnSpc>
            </a:pPr>
            <a:r>
              <a:rPr lang="en-US" sz="2464">
                <a:solidFill>
                  <a:srgbClr val="FFFFFF"/>
                </a:solidFill>
                <a:latin typeface="Akzidenz-Grotesk"/>
              </a:rPr>
              <a:t> Les joueurs peuvent choisir de jouer contre un adversaire humain ou contre l'ordinateur. Le jeu gère automatiquement les tours entre les joueurs, assurant ainsi une expérience de jeu fluide.</a:t>
            </a:r>
          </a:p>
          <a:p>
            <a:pPr>
              <a:lnSpc>
                <a:spcPts val="3449"/>
              </a:lnSpc>
            </a:pPr>
            <a:endParaRPr lang="en-US" sz="2464">
              <a:solidFill>
                <a:srgbClr val="FFFFFF"/>
              </a:solidFill>
              <a:latin typeface="Akzidenz-Grotesk"/>
            </a:endParaRPr>
          </a:p>
          <a:p>
            <a:pPr>
              <a:lnSpc>
                <a:spcPts val="3449"/>
              </a:lnSpc>
            </a:pPr>
            <a:r>
              <a:rPr lang="en-US" sz="2464">
                <a:solidFill>
                  <a:srgbClr val="FFFFFF"/>
                </a:solidFill>
                <a:latin typeface="Akzidenz-Grotesk"/>
              </a:rPr>
              <a:t> Le jeu est doté d'un mécanisme de détection qui vérifie en permanence s'il y a un vainqueur ou si la partie se termine par un match nul. Cela garantit une expérience de jeu juste et équitable.</a:t>
            </a:r>
          </a:p>
          <a:p>
            <a:pPr>
              <a:lnSpc>
                <a:spcPts val="3449"/>
              </a:lnSpc>
            </a:pPr>
            <a:endParaRPr lang="en-US" sz="2464">
              <a:solidFill>
                <a:srgbClr val="FFFFFF"/>
              </a:solidFill>
              <a:latin typeface="Akzidenz-Grotesk"/>
            </a:endParaRPr>
          </a:p>
          <a:p>
            <a:pPr>
              <a:lnSpc>
                <a:spcPts val="3449"/>
              </a:lnSpc>
            </a:pPr>
            <a:r>
              <a:rPr lang="en-US" sz="2464">
                <a:solidFill>
                  <a:srgbClr val="FFFFFF"/>
                </a:solidFill>
                <a:latin typeface="Akzidenz-Grotesk"/>
              </a:rPr>
              <a:t> À la fin de chaque partie, les joueurs ont la possibilité de réinitialiser la grille pour commencer une nouvelle partie. Cette fonctionnalité permet de jouer autant de parties que désiré sans interruption.</a:t>
            </a:r>
          </a:p>
          <a:p>
            <a:pPr>
              <a:lnSpc>
                <a:spcPts val="3449"/>
              </a:lnSpc>
            </a:pPr>
            <a:endParaRPr lang="en-US" sz="2464">
              <a:solidFill>
                <a:srgbClr val="FFFFFF"/>
              </a:solidFill>
              <a:latin typeface="Akzidenz-Grotesk"/>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02020"/>
        </a:solidFill>
        <a:effectLst/>
      </p:bgPr>
    </p:bg>
    <p:spTree>
      <p:nvGrpSpPr>
        <p:cNvPr id="1" name=""/>
        <p:cNvGrpSpPr/>
        <p:nvPr/>
      </p:nvGrpSpPr>
      <p:grpSpPr>
        <a:xfrm>
          <a:off x="0" y="0"/>
          <a:ext cx="0" cy="0"/>
          <a:chOff x="0" y="0"/>
          <a:chExt cx="0" cy="0"/>
        </a:xfrm>
      </p:grpSpPr>
      <p:sp>
        <p:nvSpPr>
          <p:cNvPr id="2" name="TextBox 2"/>
          <p:cNvSpPr txBox="1"/>
          <p:nvPr/>
        </p:nvSpPr>
        <p:spPr>
          <a:xfrm>
            <a:off x="1028700" y="305822"/>
            <a:ext cx="5417565" cy="1717676"/>
          </a:xfrm>
          <a:prstGeom prst="rect">
            <a:avLst/>
          </a:prstGeom>
        </p:spPr>
        <p:txBody>
          <a:bodyPr lIns="0" tIns="0" rIns="0" bIns="0" rtlCol="0" anchor="t">
            <a:spAutoFit/>
          </a:bodyPr>
          <a:lstStyle/>
          <a:p>
            <a:pPr>
              <a:lnSpc>
                <a:spcPts val="13999"/>
              </a:lnSpc>
            </a:pPr>
            <a:r>
              <a:rPr lang="en-US" sz="9999">
                <a:solidFill>
                  <a:srgbClr val="FFFFFF"/>
                </a:solidFill>
                <a:latin typeface="Segment A Bold"/>
              </a:rPr>
              <a:t>IMPLEMENTATION STRATEGY</a:t>
            </a:r>
          </a:p>
        </p:txBody>
      </p:sp>
      <p:sp>
        <p:nvSpPr>
          <p:cNvPr id="3" name="TextBox 3"/>
          <p:cNvSpPr txBox="1"/>
          <p:nvPr/>
        </p:nvSpPr>
        <p:spPr>
          <a:xfrm>
            <a:off x="6446265" y="826522"/>
            <a:ext cx="2836041" cy="514350"/>
          </a:xfrm>
          <a:prstGeom prst="rect">
            <a:avLst/>
          </a:prstGeom>
        </p:spPr>
        <p:txBody>
          <a:bodyPr lIns="0" tIns="0" rIns="0" bIns="0" rtlCol="0" anchor="t">
            <a:spAutoFit/>
          </a:bodyPr>
          <a:lstStyle/>
          <a:p>
            <a:pPr>
              <a:lnSpc>
                <a:spcPts val="4200"/>
              </a:lnSpc>
            </a:pPr>
            <a:r>
              <a:rPr lang="en-US" sz="3000">
                <a:solidFill>
                  <a:srgbClr val="FFFFFF"/>
                </a:solidFill>
                <a:latin typeface="Playfair Display Italics"/>
              </a:rPr>
              <a:t>04</a:t>
            </a:r>
          </a:p>
        </p:txBody>
      </p:sp>
      <p:sp>
        <p:nvSpPr>
          <p:cNvPr id="4" name="TextBox 4"/>
          <p:cNvSpPr txBox="1"/>
          <p:nvPr/>
        </p:nvSpPr>
        <p:spPr>
          <a:xfrm>
            <a:off x="9282305" y="1007497"/>
            <a:ext cx="7976995" cy="8608456"/>
          </a:xfrm>
          <a:prstGeom prst="rect">
            <a:avLst/>
          </a:prstGeom>
        </p:spPr>
        <p:txBody>
          <a:bodyPr lIns="0" tIns="0" rIns="0" bIns="0" rtlCol="0" anchor="t">
            <a:spAutoFit/>
          </a:bodyPr>
          <a:lstStyle/>
          <a:p>
            <a:pPr algn="just">
              <a:lnSpc>
                <a:spcPts val="3793"/>
              </a:lnSpc>
            </a:pPr>
            <a:r>
              <a:rPr lang="en-US" sz="2709">
                <a:solidFill>
                  <a:srgbClr val="FFFFFF"/>
                </a:solidFill>
                <a:latin typeface="Akzidenz-Grotesk"/>
              </a:rPr>
              <a:t>L'interface utilisateur de notre jeu de Morpion est simple et intuitive, avec une grille de 3x3 cases pour jouer et des boutons pour choisir entre joueur humain et ordinateur.</a:t>
            </a:r>
          </a:p>
          <a:p>
            <a:pPr algn="just">
              <a:lnSpc>
                <a:spcPts val="3793"/>
              </a:lnSpc>
            </a:pPr>
            <a:endParaRPr lang="en-US" sz="2709">
              <a:solidFill>
                <a:srgbClr val="FFFFFF"/>
              </a:solidFill>
              <a:latin typeface="Akzidenz-Grotesk"/>
            </a:endParaRPr>
          </a:p>
          <a:p>
            <a:pPr algn="just">
              <a:lnSpc>
                <a:spcPts val="3793"/>
              </a:lnSpc>
            </a:pPr>
            <a:r>
              <a:rPr lang="en-US" sz="2709">
                <a:solidFill>
                  <a:srgbClr val="FFFFFF"/>
                </a:solidFill>
                <a:latin typeface="Akzidenz-Grotesk"/>
              </a:rPr>
              <a:t>Nous avons utilisé la bibliothèque Swing de Java pour créer notre interface graphique. Swing offre une gamme complète de composants GUI personnalisables pour répondre à nos besoins de conception.</a:t>
            </a:r>
          </a:p>
          <a:p>
            <a:pPr algn="just">
              <a:lnSpc>
                <a:spcPts val="3793"/>
              </a:lnSpc>
            </a:pPr>
            <a:endParaRPr lang="en-US" sz="2709">
              <a:solidFill>
                <a:srgbClr val="FFFFFF"/>
              </a:solidFill>
              <a:latin typeface="Akzidenz-Grotesk"/>
            </a:endParaRPr>
          </a:p>
          <a:p>
            <a:pPr algn="just">
              <a:lnSpc>
                <a:spcPts val="3793"/>
              </a:lnSpc>
            </a:pPr>
            <a:r>
              <a:rPr lang="en-US" sz="2709">
                <a:solidFill>
                  <a:srgbClr val="FFFFFF"/>
                </a:solidFill>
                <a:latin typeface="Akzidenz-Grotesk"/>
              </a:rPr>
              <a:t>Les composants de l'interface, tels que les boutons et la grille de jeu, sont organisés de manière claire et ordonnée pour offrir une expérience utilisateur fluide et agréable. Les actions des utilisateurs sont gérées de manière réactive pour assurer une interaction efficace avec l'application.</a:t>
            </a:r>
          </a:p>
          <a:p>
            <a:pPr algn="just">
              <a:lnSpc>
                <a:spcPts val="3793"/>
              </a:lnSpc>
            </a:pPr>
            <a:endParaRPr lang="en-US" sz="2709">
              <a:solidFill>
                <a:srgbClr val="FFFFFF"/>
              </a:solidFill>
              <a:latin typeface="Akzidenz-Grotesk"/>
            </a:endParaRPr>
          </a:p>
        </p:txBody>
      </p:sp>
      <p:grpSp>
        <p:nvGrpSpPr>
          <p:cNvPr id="5" name="Group 5"/>
          <p:cNvGrpSpPr/>
          <p:nvPr/>
        </p:nvGrpSpPr>
        <p:grpSpPr>
          <a:xfrm>
            <a:off x="0" y="2556032"/>
            <a:ext cx="8311228" cy="7730968"/>
            <a:chOff x="0" y="0"/>
            <a:chExt cx="11081638" cy="10307957"/>
          </a:xfrm>
        </p:grpSpPr>
        <p:pic>
          <p:nvPicPr>
            <p:cNvPr id="6" name="Picture 6"/>
            <p:cNvPicPr>
              <a:picLocks noChangeAspect="1"/>
            </p:cNvPicPr>
            <p:nvPr/>
          </p:nvPicPr>
          <p:blipFill>
            <a:blip r:embed="rId2"/>
            <a:srcRect l="14187" r="14187"/>
            <a:stretch>
              <a:fillRect/>
            </a:stretch>
          </p:blipFill>
          <p:spPr>
            <a:xfrm>
              <a:off x="0" y="0"/>
              <a:ext cx="11081638" cy="10307957"/>
            </a:xfrm>
            <a:prstGeom prst="rect">
              <a:avLst/>
            </a:prstGeom>
          </p:spPr>
        </p:pic>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1041</Words>
  <Application>Microsoft Office PowerPoint</Application>
  <PresentationFormat>Personnalisé</PresentationFormat>
  <Paragraphs>75</Paragraphs>
  <Slides>12</Slides>
  <Notes>0</Notes>
  <HiddenSlides>0</HiddenSlides>
  <MMClips>1</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12</vt:i4>
      </vt:variant>
    </vt:vector>
  </HeadingPairs>
  <TitlesOfParts>
    <vt:vector size="20" baseType="lpstr">
      <vt:lpstr>Playfair Display Italics</vt:lpstr>
      <vt:lpstr>Arial</vt:lpstr>
      <vt:lpstr>Akzidenz-Grotesk</vt:lpstr>
      <vt:lpstr>League Spartan</vt:lpstr>
      <vt:lpstr>Segment A Bold</vt:lpstr>
      <vt:lpstr>Calibri</vt:lpstr>
      <vt:lpstr>Segment A</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Morpion_Project</dc:title>
  <cp:lastModifiedBy>Ibrahima Sory DIALLO</cp:lastModifiedBy>
  <cp:revision>2</cp:revision>
  <dcterms:created xsi:type="dcterms:W3CDTF">2006-08-16T00:00:00Z</dcterms:created>
  <dcterms:modified xsi:type="dcterms:W3CDTF">2024-03-06T01:13:39Z</dcterms:modified>
  <dc:identifier>DAF-r7w2tK4</dc:identifier>
</cp:coreProperties>
</file>

<file path=docProps/thumbnail.jpeg>
</file>